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8" r:id="rId3"/>
    <p:sldMasterId id="2147483691" r:id="rId4"/>
  </p:sldMasterIdLst>
  <p:sldIdLst>
    <p:sldId id="257" r:id="rId5"/>
    <p:sldId id="259" r:id="rId6"/>
    <p:sldId id="432" r:id="rId7"/>
    <p:sldId id="435" r:id="rId8"/>
    <p:sldId id="436" r:id="rId9"/>
    <p:sldId id="260" r:id="rId10"/>
    <p:sldId id="450" r:id="rId11"/>
    <p:sldId id="438" r:id="rId12"/>
    <p:sldId id="445" r:id="rId13"/>
    <p:sldId id="437" r:id="rId14"/>
    <p:sldId id="452" r:id="rId15"/>
    <p:sldId id="453" r:id="rId16"/>
    <p:sldId id="455" r:id="rId17"/>
    <p:sldId id="256" r:id="rId18"/>
    <p:sldId id="444" r:id="rId19"/>
    <p:sldId id="275" r:id="rId20"/>
    <p:sldId id="328" r:id="rId21"/>
    <p:sldId id="429" r:id="rId22"/>
    <p:sldId id="440" r:id="rId23"/>
    <p:sldId id="442" r:id="rId24"/>
    <p:sldId id="448" r:id="rId25"/>
    <p:sldId id="449" r:id="rId26"/>
    <p:sldId id="434" r:id="rId27"/>
  </p:sldIdLst>
  <p:sldSz cx="12192000" cy="6858000"/>
  <p:notesSz cx="6761163" cy="99425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9101" autoAdjust="0"/>
    <p:restoredTop sz="94660"/>
  </p:normalViewPr>
  <p:slideViewPr>
    <p:cSldViewPr snapToGrid="0">
      <p:cViewPr varScale="1">
        <p:scale>
          <a:sx n="163" d="100"/>
          <a:sy n="163" d="100"/>
        </p:scale>
        <p:origin x="-144" y="-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30" d="100"/>
        <a:sy n="130" d="100"/>
      </p:scale>
      <p:origin x="0" y="92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25CCC95-D93D-4454-92DA-7ABDA3D25B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C1E00D12-AA18-4832-ACFE-66F440F22A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388C3FA2-C60E-47BD-A3F2-DFB5B98689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FEA78-A80A-413F-B8E2-33E7CA37A6F8}" type="datetimeFigureOut">
              <a:rPr lang="ru-RU" smtClean="0"/>
              <a:t>27.11.2019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ECA64550-B5A9-476F-8210-9E589E9B66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651249B1-B6DC-47D2-9F4D-026B357268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ADBAA-BE33-4DB8-BC20-EA604C0F84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5806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BE22D8B-966D-49B4-976C-B7AD145370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59E84291-D9EA-419C-AA03-AE5D2BED03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DB650FB3-2E10-417A-976A-3F5D8D1FF7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FEA78-A80A-413F-B8E2-33E7CA37A6F8}" type="datetimeFigureOut">
              <a:rPr lang="ru-RU" smtClean="0"/>
              <a:t>27.11.2019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D04E5E2B-C9CE-4A3D-AAD5-A022E932EA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777D32FF-3816-46E1-A6BF-8DC7F5A8B8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ADBAA-BE33-4DB8-BC20-EA604C0F84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28260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7A5BFBC0-A249-430F-A32E-CF48BF2FA33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752C4897-E715-4D2C-B5FF-60613B575B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16B17D32-CA06-4D9B-8844-B60F2365D2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FEA78-A80A-413F-B8E2-33E7CA37A6F8}" type="datetimeFigureOut">
              <a:rPr lang="ru-RU" smtClean="0"/>
              <a:t>27.11.2019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42162AC1-BCD4-46F8-BB2F-451F22F857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F2D3A840-C139-4F7B-A8B1-E602A2BED4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ADBAA-BE33-4DB8-BC20-EA604C0F84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04804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7E225F60-E7C7-42F8-8EF2-0FFFA811A83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D919D402-84D7-4857-8E81-97A5F5EAE87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90BC743F-3911-412A-91DE-63177E7AF46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13EABB-D907-4B99-BF00-7BA2F3AD17F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409151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68D61635-0334-4DD0-954C-6E60ECFC9EA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59C83C6D-8BDE-41D2-AC79-C3C74A63585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2B169012-060F-4918-9962-DE8EDBA9EB0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93ACC5-09CA-45ED-A557-FC98F1D6CFB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248115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074AF534-AF7E-4B58-87ED-9D29D01ED22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8CE991BC-771A-4274-A1DB-CAADAF25120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1F45735D-3684-4FDB-9315-910097679B8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22689FE-6525-4F11-9340-B4E230F5CFB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178141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2EE0EF61-80AA-496F-9C43-14DF0ABB33E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C0D17C91-68A5-4D46-BB10-40741A08090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D0F750EC-50C1-4410-ADAC-41BD63564CA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E9D92DA-2FCF-4656-8C14-5D949711FC0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976351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xmlns="" id="{F208B8B7-DB9E-4912-B9A3-CD87F65BA79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xmlns="" id="{432443F1-7C20-4CD0-8DB9-ADAEA892343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xmlns="" id="{DEACE387-8F71-4AEE-9905-9BA8E6C6047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2E0B8CE-4A84-4215-A25D-384F366A89F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601331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xmlns="" id="{67F567EC-03E5-40EC-B338-37408526D84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xmlns="" id="{5BEE95BA-A7AB-4AA9-858F-AB95FAC67BA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xmlns="" id="{ACD7F1C4-5B40-44C0-8BF4-37C7D208980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4966E4-4A25-454A-A683-40E10805251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122957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xmlns="" id="{CCB398E4-185D-4AA9-AFC8-D094742F56C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xmlns="" id="{F6D39F14-66ED-4DAA-B5B5-A9E0A3BBAF4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xmlns="" id="{5D291F64-385B-4A5A-88B5-BEC62139333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90D5C2E-73B3-466F-8478-2502C90DBAE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533235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98C4E187-EFC1-47E0-9413-F11C9C1D18E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F76084EB-53E5-44DC-B697-C2AC7C64066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5A1DD40-E6A7-4F2D-BFEE-7DD3B4EF260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AE09A47-FE11-4DF8-A6B3-1F4C5649D5F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914923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616A811-BF77-42D9-B001-4808C0C6BF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75CFCAAC-27A7-4C33-BC98-638F5A6CF3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376EBD6F-ECAF-47D9-89CC-3F7012BAE6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FEA78-A80A-413F-B8E2-33E7CA37A6F8}" type="datetimeFigureOut">
              <a:rPr lang="ru-RU" smtClean="0"/>
              <a:t>27.11.2019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6C3351D6-2A7A-47A5-8711-0784F8292D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5EBAA889-D944-433B-A572-9E56184254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ADBAA-BE33-4DB8-BC20-EA604C0F84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29358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ACA8497F-960C-4538-AFB4-23FF44CD1E6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2B20C45F-3A13-4298-BD67-955B0AEB093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BD0E86D8-271C-4A57-821D-D25680517CA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1F5D9B7-501E-4CF3-8215-C1A0F8BF665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804860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47823948-9265-47D7-B955-C829643B248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9BBD593B-3A72-477D-8203-36D79AF818E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DEAFDA4E-421F-401C-A458-1DD226C9DA2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9A19B80-FFB7-4E40-A47B-FCFCDFB5352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139245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C8A83571-FF4C-4269-9B3E-D616C0480D6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E75EE68D-1CA0-4A49-8ED0-2E95EE2A70C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3E6A6C2B-6532-47D0-9DA5-4E1A1444F0D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2714BD-F004-4B50-BE87-D96F3A5A534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949929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Заголовок и объект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10972800" cy="21859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3938589"/>
            <a:ext cx="10972800" cy="21875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6F31C67A-FEA1-4231-AAA7-E4FAB615CAB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416A862D-759B-4E9E-8633-980C4A1D0B5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F16D7446-D15B-4C8E-96C6-F4676AEA329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4950711-4E52-4603-AEC1-5928106802D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102069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xmlns="" id="{BDCD76BD-97B6-42A1-80B7-AB1451E537D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xmlns="" id="{AC76370D-789E-4D57-BC3D-DBA016E1CFF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xmlns="" id="{7A8C9462-A2AD-405C-BAB9-B0CEB4CDC4F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E48DC2-ACCC-40A8-AF0F-9BDED5A27DC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6291300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Заголовок, текст и карти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Картинка 3"/>
          <p:cNvSpPr>
            <a:spLocks noGrp="1"/>
          </p:cNvSpPr>
          <p:nvPr>
            <p:ph type="clipArt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BC5926A2-94DA-472D-A798-7ACC50CC16A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F6D58C5F-1542-4221-9ACD-08E65C85538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EE1EF44-3DD9-40ED-9BFF-A9028C05E0E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BD80C2E-81BD-44CA-A8D6-5356BE7FD44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0256051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8163E7EF-CB96-4AF5-A60A-92F3EA6AFCA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10D5B4A9-4E5D-4E06-983B-F27B8248043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51F24999-0879-4579-A7D7-006B7E3E4F5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3DCF9DA-6500-4F85-A21F-5E01B8A2D0C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577469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2EEC931A-81A7-4BC9-AEC7-C60701210D7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8777C14C-E032-4295-B8D0-15CAE4E79C2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E2E699FE-3D2D-4891-B48E-A1887767F6E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88BF74A-BD52-4FF1-A163-C1D9AB25808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8919060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xmlns="" id="{523BDF4D-9B89-47EC-A6ED-6DCE94EA5D8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xmlns="" id="{29E3A246-312C-40E3-9FD6-81A4175DBE4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xmlns="" id="{B0C5D262-8DDD-44E1-ABDC-734DF52CBC2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9124ED-5540-48BF-923D-7237E1D3032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4808061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4B3DE01E-9128-4F7D-841F-0ABB02840476}"/>
              </a:ext>
            </a:extLst>
          </p:cNvPr>
          <p:cNvSpPr/>
          <p:nvPr/>
        </p:nvSpPr>
        <p:spPr>
          <a:xfrm>
            <a:off x="1206500" y="3648076"/>
            <a:ext cx="9753600" cy="1279525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3A651489-8AB2-481D-8C67-1CBBB6E90BC4}"/>
              </a:ext>
            </a:extLst>
          </p:cNvPr>
          <p:cNvSpPr/>
          <p:nvPr/>
        </p:nvSpPr>
        <p:spPr>
          <a:xfrm>
            <a:off x="1219200" y="5048250"/>
            <a:ext cx="9753600" cy="68580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14967E54-1DD0-4CF6-A67D-C92AF0884FC6}"/>
              </a:ext>
            </a:extLst>
          </p:cNvPr>
          <p:cNvSpPr/>
          <p:nvPr/>
        </p:nvSpPr>
        <p:spPr>
          <a:xfrm>
            <a:off x="1206500" y="3648076"/>
            <a:ext cx="304800" cy="1279525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3EB65849-D0E9-4B86-8FCE-EE168AFB15BC}"/>
              </a:ext>
            </a:extLst>
          </p:cNvPr>
          <p:cNvSpPr/>
          <p:nvPr/>
        </p:nvSpPr>
        <p:spPr>
          <a:xfrm>
            <a:off x="1219200" y="5048250"/>
            <a:ext cx="304800" cy="68580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1625600" y="3886200"/>
            <a:ext cx="9144000" cy="990600"/>
          </a:xfrm>
        </p:spPr>
        <p:txBody>
          <a:bodyPr anchor="t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625600" y="5124450"/>
            <a:ext cx="9144000" cy="5334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10" name="Дата 27">
            <a:extLst>
              <a:ext uri="{FF2B5EF4-FFF2-40B4-BE49-F238E27FC236}">
                <a16:creationId xmlns:a16="http://schemas.microsoft.com/office/drawing/2014/main" xmlns="" id="{7A33CBFB-3F24-4AE8-A5D0-56FFCAAA9B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534400" y="6354763"/>
            <a:ext cx="3048000" cy="366712"/>
          </a:xfrm>
        </p:spPr>
        <p:txBody>
          <a:bodyPr/>
          <a:lstStyle>
            <a:lvl1pPr>
              <a:defRPr sz="1400"/>
            </a:lvl1pPr>
          </a:lstStyle>
          <a:p>
            <a:pPr>
              <a:defRPr/>
            </a:pPr>
            <a:fld id="{61B21551-800F-4EA9-9972-33BF5CF144C6}" type="datetimeFigureOut">
              <a:rPr lang="ru-RU"/>
              <a:pPr>
                <a:defRPr/>
              </a:pPr>
              <a:t>27.11.2019</a:t>
            </a:fld>
            <a:endParaRPr lang="ru-RU"/>
          </a:p>
        </p:txBody>
      </p:sp>
      <p:sp>
        <p:nvSpPr>
          <p:cNvPr id="11" name="Нижний колонтитул 16">
            <a:extLst>
              <a:ext uri="{FF2B5EF4-FFF2-40B4-BE49-F238E27FC236}">
                <a16:creationId xmlns:a16="http://schemas.microsoft.com/office/drawing/2014/main" xmlns="" id="{AF3A6D6B-2358-478B-9A9D-2E552782D2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65033" y="6354763"/>
            <a:ext cx="4633384" cy="3667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2" name="Номер слайда 28">
            <a:extLst>
              <a:ext uri="{FF2B5EF4-FFF2-40B4-BE49-F238E27FC236}">
                <a16:creationId xmlns:a16="http://schemas.microsoft.com/office/drawing/2014/main" xmlns="" id="{A446B255-06AA-4D1C-80EB-BC958740B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621367" y="6354763"/>
            <a:ext cx="1625600" cy="366712"/>
          </a:xfrm>
        </p:spPr>
        <p:txBody>
          <a:bodyPr/>
          <a:lstStyle>
            <a:lvl1pPr>
              <a:defRPr/>
            </a:lvl1pPr>
          </a:lstStyle>
          <a:p>
            <a:fld id="{EDC6BDDE-1B9B-4D17-85BE-62775811610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745369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76D17CE-07A8-4099-B28E-9DB478BEFF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81336ED3-2FDE-43A1-A4F3-0336ED8F0C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8B99AA29-EFC0-4928-896D-4FD53AA136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FEA78-A80A-413F-B8E2-33E7CA37A6F8}" type="datetimeFigureOut">
              <a:rPr lang="ru-RU" smtClean="0"/>
              <a:t>27.11.2019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E7EB2827-B6CC-49B1-A683-9473823EF8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88057DF0-AB8D-4342-A28B-A140F5928D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ADBAA-BE33-4DB8-BC20-EA604C0F84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549462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609600" y="1219200"/>
            <a:ext cx="10972800" cy="49377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13">
            <a:extLst>
              <a:ext uri="{FF2B5EF4-FFF2-40B4-BE49-F238E27FC236}">
                <a16:creationId xmlns:a16="http://schemas.microsoft.com/office/drawing/2014/main" xmlns="" id="{F0A71238-834E-43A2-A1BC-6447552C20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60DACB-9B81-4E01-8B02-A35692936597}" type="datetimeFigureOut">
              <a:rPr lang="ru-RU"/>
              <a:pPr>
                <a:defRPr/>
              </a:pPr>
              <a:t>27.11.2019</a:t>
            </a:fld>
            <a:endParaRPr lang="ru-RU"/>
          </a:p>
        </p:txBody>
      </p:sp>
      <p:sp>
        <p:nvSpPr>
          <p:cNvPr id="5" name="Нижний колонтитул 2">
            <a:extLst>
              <a:ext uri="{FF2B5EF4-FFF2-40B4-BE49-F238E27FC236}">
                <a16:creationId xmlns:a16="http://schemas.microsoft.com/office/drawing/2014/main" xmlns="" id="{6F7A168E-6BC6-44F9-928E-20E4FA31D1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>
            <a:extLst>
              <a:ext uri="{FF2B5EF4-FFF2-40B4-BE49-F238E27FC236}">
                <a16:creationId xmlns:a16="http://schemas.microsoft.com/office/drawing/2014/main" xmlns="" id="{5AAA32D7-CBE7-494E-86DA-A0FF03253E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47B0EB-FF6B-42DA-9E32-03A898FB51D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622809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C7547F72-01A9-4FFB-AEC3-0AAA0E2F972E}"/>
              </a:ext>
            </a:extLst>
          </p:cNvPr>
          <p:cNvSpPr/>
          <p:nvPr/>
        </p:nvSpPr>
        <p:spPr>
          <a:xfrm>
            <a:off x="1219200" y="2819401"/>
            <a:ext cx="9753600" cy="1279525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D2C0451D-958D-4353-B864-0B6B9AF98145}"/>
              </a:ext>
            </a:extLst>
          </p:cNvPr>
          <p:cNvSpPr/>
          <p:nvPr/>
        </p:nvSpPr>
        <p:spPr>
          <a:xfrm>
            <a:off x="1219200" y="2819401"/>
            <a:ext cx="304800" cy="1279525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25600" y="2971800"/>
            <a:ext cx="9144000" cy="1066800"/>
          </a:xfrm>
        </p:spPr>
        <p:txBody>
          <a:bodyPr anchor="t"/>
          <a:lstStyle>
            <a:lvl1pPr algn="r">
              <a:buNone/>
              <a:defRPr sz="3200" b="0" cap="none" baseline="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727200" y="4267200"/>
            <a:ext cx="9042400" cy="11430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Дата 3">
            <a:extLst>
              <a:ext uri="{FF2B5EF4-FFF2-40B4-BE49-F238E27FC236}">
                <a16:creationId xmlns:a16="http://schemas.microsoft.com/office/drawing/2014/main" xmlns="" id="{EF1BF1E5-BFFE-4C95-929D-05188DB8D4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534400" y="6354763"/>
            <a:ext cx="3048000" cy="3667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4D3DE6-6DC3-4AE0-AEB8-DF03F1D72F75}" type="datetimeFigureOut">
              <a:rPr lang="ru-RU"/>
              <a:pPr>
                <a:defRPr/>
              </a:pPr>
              <a:t>27.11.2019</a:t>
            </a:fld>
            <a:endParaRPr lang="ru-RU"/>
          </a:p>
        </p:txBody>
      </p:sp>
      <p:sp>
        <p:nvSpPr>
          <p:cNvPr id="7" name="Нижний колонтитул 4">
            <a:extLst>
              <a:ext uri="{FF2B5EF4-FFF2-40B4-BE49-F238E27FC236}">
                <a16:creationId xmlns:a16="http://schemas.microsoft.com/office/drawing/2014/main" xmlns="" id="{161A1A50-D569-45A1-90DA-F58244BCEC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65033" y="6354763"/>
            <a:ext cx="4633384" cy="3667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5">
            <a:extLst>
              <a:ext uri="{FF2B5EF4-FFF2-40B4-BE49-F238E27FC236}">
                <a16:creationId xmlns:a16="http://schemas.microsoft.com/office/drawing/2014/main" xmlns="" id="{C65D1A54-14CD-41E4-BA91-A4891B565B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426634" y="6354763"/>
            <a:ext cx="2027767" cy="366712"/>
          </a:xfrm>
        </p:spPr>
        <p:txBody>
          <a:bodyPr/>
          <a:lstStyle>
            <a:lvl1pPr>
              <a:defRPr/>
            </a:lvl1pPr>
          </a:lstStyle>
          <a:p>
            <a:fld id="{598AFDEE-BD4E-42A3-8D69-EDA891E8829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47828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0" cy="9144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609600" y="1219200"/>
            <a:ext cx="5388864" cy="49377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6176264" y="1216152"/>
            <a:ext cx="5388864" cy="49377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13">
            <a:extLst>
              <a:ext uri="{FF2B5EF4-FFF2-40B4-BE49-F238E27FC236}">
                <a16:creationId xmlns:a16="http://schemas.microsoft.com/office/drawing/2014/main" xmlns="" id="{78FB1548-4AF6-4E85-AAFD-48637984E0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AB8B81-9FA7-460C-A99C-59819133298E}" type="datetimeFigureOut">
              <a:rPr lang="ru-RU"/>
              <a:pPr>
                <a:defRPr/>
              </a:pPr>
              <a:t>27.11.2019</a:t>
            </a:fld>
            <a:endParaRPr lang="ru-RU"/>
          </a:p>
        </p:txBody>
      </p:sp>
      <p:sp>
        <p:nvSpPr>
          <p:cNvPr id="6" name="Нижний колонтитул 2">
            <a:extLst>
              <a:ext uri="{FF2B5EF4-FFF2-40B4-BE49-F238E27FC236}">
                <a16:creationId xmlns:a16="http://schemas.microsoft.com/office/drawing/2014/main" xmlns="" id="{DD04AF66-12B4-416D-84F2-F9573717E0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>
            <a:extLst>
              <a:ext uri="{FF2B5EF4-FFF2-40B4-BE49-F238E27FC236}">
                <a16:creationId xmlns:a16="http://schemas.microsoft.com/office/drawing/2014/main" xmlns="" id="{72F65199-DBE5-4EA6-80E7-4CE88B020E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30F76C-C54E-4238-8595-1512489CD5B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9818036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0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285875"/>
            <a:ext cx="5386917" cy="685800"/>
          </a:xfrm>
          <a:noFill/>
          <a:ln>
            <a:noFill/>
          </a:ln>
        </p:spPr>
        <p:txBody>
          <a:bodyPr anchor="b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6197601" y="1295400"/>
            <a:ext cx="5389033" cy="685800"/>
          </a:xfrm>
          <a:noFill/>
          <a:ln>
            <a:noFill/>
          </a:ln>
        </p:spPr>
        <p:txBody>
          <a:bodyPr anchor="b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609600" y="2133600"/>
            <a:ext cx="5384800" cy="40386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6197600" y="2133600"/>
            <a:ext cx="5384800" cy="40386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13">
            <a:extLst>
              <a:ext uri="{FF2B5EF4-FFF2-40B4-BE49-F238E27FC236}">
                <a16:creationId xmlns:a16="http://schemas.microsoft.com/office/drawing/2014/main" xmlns="" id="{150FC72D-34BD-4D53-BE94-0BCEB60E65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91E096-D5B2-427D-8A17-24AD7DD4CEFE}" type="datetimeFigureOut">
              <a:rPr lang="ru-RU"/>
              <a:pPr>
                <a:defRPr/>
              </a:pPr>
              <a:t>27.11.2019</a:t>
            </a:fld>
            <a:endParaRPr lang="ru-RU"/>
          </a:p>
        </p:txBody>
      </p:sp>
      <p:sp>
        <p:nvSpPr>
          <p:cNvPr id="8" name="Нижний колонтитул 2">
            <a:extLst>
              <a:ext uri="{FF2B5EF4-FFF2-40B4-BE49-F238E27FC236}">
                <a16:creationId xmlns:a16="http://schemas.microsoft.com/office/drawing/2014/main" xmlns="" id="{89248EFD-4037-4DA2-8550-FE5DDE8A27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22">
            <a:extLst>
              <a:ext uri="{FF2B5EF4-FFF2-40B4-BE49-F238E27FC236}">
                <a16:creationId xmlns:a16="http://schemas.microsoft.com/office/drawing/2014/main" xmlns="" id="{C29E7E36-55C8-4A2C-8432-83490797C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3A64B3-05EF-4C37-BC1B-CE5F1C10CB8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1090685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авнобедренный треугольник 2">
            <a:extLst>
              <a:ext uri="{FF2B5EF4-FFF2-40B4-BE49-F238E27FC236}">
                <a16:creationId xmlns:a16="http://schemas.microsoft.com/office/drawing/2014/main" xmlns="" id="{0FEBC93A-F3D7-4FB4-9AF1-780C9604420A}"/>
              </a:ext>
            </a:extLst>
          </p:cNvPr>
          <p:cNvSpPr>
            <a:spLocks noChangeAspect="1"/>
          </p:cNvSpPr>
          <p:nvPr/>
        </p:nvSpPr>
        <p:spPr>
          <a:xfrm rot="5400000">
            <a:off x="590550" y="6447367"/>
            <a:ext cx="190500" cy="160867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0" cy="9144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4" name="Дата 2">
            <a:extLst>
              <a:ext uri="{FF2B5EF4-FFF2-40B4-BE49-F238E27FC236}">
                <a16:creationId xmlns:a16="http://schemas.microsoft.com/office/drawing/2014/main" xmlns="" id="{5865EC36-0791-4A13-8550-80F83446C3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8F6B33-1A3D-436C-A599-119B51525835}" type="datetimeFigureOut">
              <a:rPr lang="ru-RU"/>
              <a:pPr>
                <a:defRPr/>
              </a:pPr>
              <a:t>27.11.2019</a:t>
            </a:fld>
            <a:endParaRPr lang="ru-RU"/>
          </a:p>
        </p:txBody>
      </p:sp>
      <p:sp>
        <p:nvSpPr>
          <p:cNvPr id="5" name="Нижний колонтитул 3">
            <a:extLst>
              <a:ext uri="{FF2B5EF4-FFF2-40B4-BE49-F238E27FC236}">
                <a16:creationId xmlns:a16="http://schemas.microsoft.com/office/drawing/2014/main" xmlns="" id="{17F17B49-6929-402B-BA6E-46DADBBAF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4">
            <a:extLst>
              <a:ext uri="{FF2B5EF4-FFF2-40B4-BE49-F238E27FC236}">
                <a16:creationId xmlns:a16="http://schemas.microsoft.com/office/drawing/2014/main" xmlns="" id="{E9CD0629-112B-4871-BD79-11E6515F0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132EB3-BB9A-4ACA-9C85-01BBEBF579E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1416131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ая соединительная линия 10">
            <a:extLst>
              <a:ext uri="{FF2B5EF4-FFF2-40B4-BE49-F238E27FC236}">
                <a16:creationId xmlns:a16="http://schemas.microsoft.com/office/drawing/2014/main" xmlns="" id="{3F7AC5C3-2C3D-4B75-A029-D22B0177DB69}"/>
              </a:ext>
            </a:extLst>
          </p:cNvPr>
          <p:cNvSpPr>
            <a:spLocks noChangeShapeType="1"/>
          </p:cNvSpPr>
          <p:nvPr/>
        </p:nvSpPr>
        <p:spPr bwMode="auto">
          <a:xfrm>
            <a:off x="609600" y="6353175"/>
            <a:ext cx="10972800" cy="0"/>
          </a:xfrm>
          <a:prstGeom prst="line">
            <a:avLst/>
          </a:prstGeom>
          <a:noFill/>
          <a:ln w="9525" algn="ctr">
            <a:solidFill>
              <a:schemeClr val="accent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 sz="1800"/>
          </a:p>
        </p:txBody>
      </p:sp>
      <p:sp>
        <p:nvSpPr>
          <p:cNvPr id="3" name="Равнобедренный треугольник 2">
            <a:extLst>
              <a:ext uri="{FF2B5EF4-FFF2-40B4-BE49-F238E27FC236}">
                <a16:creationId xmlns:a16="http://schemas.microsoft.com/office/drawing/2014/main" xmlns="" id="{FDD4E239-C555-4178-9743-959BF874D779}"/>
              </a:ext>
            </a:extLst>
          </p:cNvPr>
          <p:cNvSpPr>
            <a:spLocks noChangeAspect="1"/>
          </p:cNvSpPr>
          <p:nvPr/>
        </p:nvSpPr>
        <p:spPr>
          <a:xfrm rot="5400000">
            <a:off x="590550" y="6447367"/>
            <a:ext cx="190500" cy="160867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4" name="Дата 1">
            <a:extLst>
              <a:ext uri="{FF2B5EF4-FFF2-40B4-BE49-F238E27FC236}">
                <a16:creationId xmlns:a16="http://schemas.microsoft.com/office/drawing/2014/main" xmlns="" id="{0A925B5D-5616-4BF4-9F4E-85965B9BCB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6C13AC-75E2-42EA-B228-B88131CEE838}" type="datetimeFigureOut">
              <a:rPr lang="ru-RU"/>
              <a:pPr>
                <a:defRPr/>
              </a:pPr>
              <a:t>27.11.2019</a:t>
            </a:fld>
            <a:endParaRPr lang="ru-RU"/>
          </a:p>
        </p:txBody>
      </p:sp>
      <p:sp>
        <p:nvSpPr>
          <p:cNvPr id="5" name="Нижний колонтитул 2">
            <a:extLst>
              <a:ext uri="{FF2B5EF4-FFF2-40B4-BE49-F238E27FC236}">
                <a16:creationId xmlns:a16="http://schemas.microsoft.com/office/drawing/2014/main" xmlns="" id="{3E901C9C-A126-49F9-B942-ED49E5C5A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3">
            <a:extLst>
              <a:ext uri="{FF2B5EF4-FFF2-40B4-BE49-F238E27FC236}">
                <a16:creationId xmlns:a16="http://schemas.microsoft.com/office/drawing/2014/main" xmlns="" id="{DC07322C-941B-4D49-8FF5-501D24478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08F9D3-0089-4C54-BCB6-69D75EA5CA7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0459029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ая соединительная линия 10">
            <a:extLst>
              <a:ext uri="{FF2B5EF4-FFF2-40B4-BE49-F238E27FC236}">
                <a16:creationId xmlns:a16="http://schemas.microsoft.com/office/drawing/2014/main" xmlns="" id="{735C79BF-E07B-4CC2-8DAA-DE160F89F75C}"/>
              </a:ext>
            </a:extLst>
          </p:cNvPr>
          <p:cNvSpPr>
            <a:spLocks noChangeShapeType="1"/>
          </p:cNvSpPr>
          <p:nvPr/>
        </p:nvSpPr>
        <p:spPr bwMode="auto">
          <a:xfrm>
            <a:off x="609600" y="6353175"/>
            <a:ext cx="10972800" cy="0"/>
          </a:xfrm>
          <a:prstGeom prst="line">
            <a:avLst/>
          </a:prstGeom>
          <a:noFill/>
          <a:ln w="9525" algn="ctr">
            <a:solidFill>
              <a:schemeClr val="accent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 sz="1800"/>
          </a:p>
        </p:txBody>
      </p:sp>
      <p:sp>
        <p:nvSpPr>
          <p:cNvPr id="6" name="Прямая соединительная линия 11">
            <a:extLst>
              <a:ext uri="{FF2B5EF4-FFF2-40B4-BE49-F238E27FC236}">
                <a16:creationId xmlns:a16="http://schemas.microsoft.com/office/drawing/2014/main" xmlns="" id="{B3A6211C-8282-493A-BD12-B28B7A4D13D5}"/>
              </a:ext>
            </a:extLst>
          </p:cNvPr>
          <p:cNvSpPr>
            <a:spLocks noChangeShapeType="1"/>
          </p:cNvSpPr>
          <p:nvPr/>
        </p:nvSpPr>
        <p:spPr bwMode="auto">
          <a:xfrm rot="5400000">
            <a:off x="5220229" y="3324226"/>
            <a:ext cx="6035675" cy="0"/>
          </a:xfrm>
          <a:prstGeom prst="line">
            <a:avLst/>
          </a:prstGeom>
          <a:noFill/>
          <a:ln w="9525" algn="ctr">
            <a:solidFill>
              <a:schemeClr val="accent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 sz="1800"/>
          </a:p>
        </p:txBody>
      </p:sp>
      <p:sp>
        <p:nvSpPr>
          <p:cNvPr id="7" name="Равнобедренный треугольник 6">
            <a:extLst>
              <a:ext uri="{FF2B5EF4-FFF2-40B4-BE49-F238E27FC236}">
                <a16:creationId xmlns:a16="http://schemas.microsoft.com/office/drawing/2014/main" xmlns="" id="{C33EF6F1-09DA-446A-9B26-61D6F2962A96}"/>
              </a:ext>
            </a:extLst>
          </p:cNvPr>
          <p:cNvSpPr>
            <a:spLocks noChangeAspect="1"/>
          </p:cNvSpPr>
          <p:nvPr/>
        </p:nvSpPr>
        <p:spPr>
          <a:xfrm rot="5400000">
            <a:off x="590550" y="6447367"/>
            <a:ext cx="190500" cy="160867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32800" y="304800"/>
            <a:ext cx="3352800" cy="838200"/>
          </a:xfrm>
        </p:spPr>
        <p:txBody>
          <a:bodyPr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8432800" y="1219201"/>
            <a:ext cx="3352800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Содержимое 11"/>
          <p:cNvSpPr>
            <a:spLocks noGrp="1"/>
          </p:cNvSpPr>
          <p:nvPr>
            <p:ph sz="quarter" idx="1"/>
          </p:nvPr>
        </p:nvSpPr>
        <p:spPr>
          <a:xfrm>
            <a:off x="406400" y="304800"/>
            <a:ext cx="7620000" cy="57150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8" name="Дата 4">
            <a:extLst>
              <a:ext uri="{FF2B5EF4-FFF2-40B4-BE49-F238E27FC236}">
                <a16:creationId xmlns:a16="http://schemas.microsoft.com/office/drawing/2014/main" xmlns="" id="{A7342C88-28E5-40B3-9621-A035EC0D80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C63BDB-7E03-4367-89FA-76127B69CA11}" type="datetimeFigureOut">
              <a:rPr lang="ru-RU"/>
              <a:pPr>
                <a:defRPr/>
              </a:pPr>
              <a:t>27.11.2019</a:t>
            </a:fld>
            <a:endParaRPr lang="ru-RU"/>
          </a:p>
        </p:txBody>
      </p:sp>
      <p:sp>
        <p:nvSpPr>
          <p:cNvPr id="9" name="Нижний колонтитул 5">
            <a:extLst>
              <a:ext uri="{FF2B5EF4-FFF2-40B4-BE49-F238E27FC236}">
                <a16:creationId xmlns:a16="http://schemas.microsoft.com/office/drawing/2014/main" xmlns="" id="{E489013D-CEFF-4B21-A803-903D3EF67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6">
            <a:extLst>
              <a:ext uri="{FF2B5EF4-FFF2-40B4-BE49-F238E27FC236}">
                <a16:creationId xmlns:a16="http://schemas.microsoft.com/office/drawing/2014/main" xmlns="" id="{370BC492-2B74-460B-8D8B-FDA9EC8380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120054-094D-46C9-BD61-A3D158C10B1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6235697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ая соединительная линия 10">
            <a:extLst>
              <a:ext uri="{FF2B5EF4-FFF2-40B4-BE49-F238E27FC236}">
                <a16:creationId xmlns:a16="http://schemas.microsoft.com/office/drawing/2014/main" xmlns="" id="{9020BBE9-058D-4B6F-A51A-456B6C7DAA1A}"/>
              </a:ext>
            </a:extLst>
          </p:cNvPr>
          <p:cNvSpPr>
            <a:spLocks noChangeShapeType="1"/>
          </p:cNvSpPr>
          <p:nvPr/>
        </p:nvSpPr>
        <p:spPr bwMode="auto">
          <a:xfrm>
            <a:off x="609600" y="6353175"/>
            <a:ext cx="10972800" cy="0"/>
          </a:xfrm>
          <a:prstGeom prst="line">
            <a:avLst/>
          </a:prstGeom>
          <a:noFill/>
          <a:ln w="9525" algn="ctr">
            <a:solidFill>
              <a:schemeClr val="accent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 sz="1800"/>
          </a:p>
        </p:txBody>
      </p:sp>
      <p:sp>
        <p:nvSpPr>
          <p:cNvPr id="6" name="Равнобедренный треугольник 5">
            <a:extLst>
              <a:ext uri="{FF2B5EF4-FFF2-40B4-BE49-F238E27FC236}">
                <a16:creationId xmlns:a16="http://schemas.microsoft.com/office/drawing/2014/main" xmlns="" id="{BD26B9CC-377A-490A-80DC-F887AFAAB74A}"/>
              </a:ext>
            </a:extLst>
          </p:cNvPr>
          <p:cNvSpPr>
            <a:spLocks noChangeAspect="1"/>
          </p:cNvSpPr>
          <p:nvPr/>
        </p:nvSpPr>
        <p:spPr>
          <a:xfrm rot="5400000">
            <a:off x="590550" y="6447367"/>
            <a:ext cx="190500" cy="160867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25E21884-1774-467A-87AB-102B0F8841BC}"/>
              </a:ext>
            </a:extLst>
          </p:cNvPr>
          <p:cNvSpPr/>
          <p:nvPr/>
        </p:nvSpPr>
        <p:spPr>
          <a:xfrm>
            <a:off x="609601" y="500063"/>
            <a:ext cx="243417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500856"/>
            <a:ext cx="10972800" cy="674688"/>
          </a:xfrm>
          <a:ln>
            <a:solidFill>
              <a:schemeClr val="accent1"/>
            </a:solidFill>
          </a:ln>
        </p:spPr>
        <p:txBody>
          <a:bodyPr lIns="274320" anchor="ctr"/>
          <a:lstStyle>
            <a:lvl1pPr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609600" y="1905000"/>
            <a:ext cx="109728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1219200"/>
            <a:ext cx="10972800" cy="533400"/>
          </a:xfrm>
        </p:spPr>
        <p:txBody>
          <a:bodyPr anchor="ctr"/>
          <a:lstStyle>
            <a:lvl1pPr marL="0" indent="0" algn="l">
              <a:buFontTx/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Дата 4">
            <a:extLst>
              <a:ext uri="{FF2B5EF4-FFF2-40B4-BE49-F238E27FC236}">
                <a16:creationId xmlns:a16="http://schemas.microsoft.com/office/drawing/2014/main" xmlns="" id="{A3F35840-F930-4232-9E06-E5A19BB0A8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61DBFA-DD9E-4A8F-A2EC-C7CE0499D63D}" type="datetimeFigureOut">
              <a:rPr lang="ru-RU"/>
              <a:pPr>
                <a:defRPr/>
              </a:pPr>
              <a:t>27.11.2019</a:t>
            </a:fld>
            <a:endParaRPr lang="ru-RU"/>
          </a:p>
        </p:txBody>
      </p:sp>
      <p:sp>
        <p:nvSpPr>
          <p:cNvPr id="9" name="Нижний колонтитул 5">
            <a:extLst>
              <a:ext uri="{FF2B5EF4-FFF2-40B4-BE49-F238E27FC236}">
                <a16:creationId xmlns:a16="http://schemas.microsoft.com/office/drawing/2014/main" xmlns="" id="{14B59A49-AC09-49ED-8D80-96ABEFBEC2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6">
            <a:extLst>
              <a:ext uri="{FF2B5EF4-FFF2-40B4-BE49-F238E27FC236}">
                <a16:creationId xmlns:a16="http://schemas.microsoft.com/office/drawing/2014/main" xmlns="" id="{B7BA9B81-009A-49B7-A5AA-668075822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B73767-19A4-469B-80C9-D90B1C62E78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3400975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13">
            <a:extLst>
              <a:ext uri="{FF2B5EF4-FFF2-40B4-BE49-F238E27FC236}">
                <a16:creationId xmlns:a16="http://schemas.microsoft.com/office/drawing/2014/main" xmlns="" id="{9B3B655D-47EE-43A7-8320-5AC987D7DE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FF6072-8C15-42F7-9C1D-169FCD579CAB}" type="datetimeFigureOut">
              <a:rPr lang="ru-RU"/>
              <a:pPr>
                <a:defRPr/>
              </a:pPr>
              <a:t>27.11.2019</a:t>
            </a:fld>
            <a:endParaRPr lang="ru-RU"/>
          </a:p>
        </p:txBody>
      </p:sp>
      <p:sp>
        <p:nvSpPr>
          <p:cNvPr id="5" name="Нижний колонтитул 2">
            <a:extLst>
              <a:ext uri="{FF2B5EF4-FFF2-40B4-BE49-F238E27FC236}">
                <a16:creationId xmlns:a16="http://schemas.microsoft.com/office/drawing/2014/main" xmlns="" id="{06112D26-0335-4649-8C33-879E444E85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>
            <a:extLst>
              <a:ext uri="{FF2B5EF4-FFF2-40B4-BE49-F238E27FC236}">
                <a16:creationId xmlns:a16="http://schemas.microsoft.com/office/drawing/2014/main" xmlns="" id="{B4C3666D-C913-47B6-93EB-CAFD125559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1E74DC-6243-4EF9-BA40-FE48056B937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2316971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10">
            <a:extLst>
              <a:ext uri="{FF2B5EF4-FFF2-40B4-BE49-F238E27FC236}">
                <a16:creationId xmlns:a16="http://schemas.microsoft.com/office/drawing/2014/main" xmlns="" id="{53CDDCF3-FFE9-4537-A7B1-DC515CBC8A67}"/>
              </a:ext>
            </a:extLst>
          </p:cNvPr>
          <p:cNvSpPr>
            <a:spLocks noChangeShapeType="1"/>
          </p:cNvSpPr>
          <p:nvPr/>
        </p:nvSpPr>
        <p:spPr bwMode="auto">
          <a:xfrm>
            <a:off x="609600" y="6353175"/>
            <a:ext cx="10972800" cy="0"/>
          </a:xfrm>
          <a:prstGeom prst="line">
            <a:avLst/>
          </a:prstGeom>
          <a:noFill/>
          <a:ln w="9525" algn="ctr">
            <a:solidFill>
              <a:schemeClr val="accent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 sz="1800"/>
          </a:p>
        </p:txBody>
      </p:sp>
      <p:sp>
        <p:nvSpPr>
          <p:cNvPr id="5" name="Равнобедренный треугольник 4">
            <a:extLst>
              <a:ext uri="{FF2B5EF4-FFF2-40B4-BE49-F238E27FC236}">
                <a16:creationId xmlns:a16="http://schemas.microsoft.com/office/drawing/2014/main" xmlns="" id="{3AB23D1E-5AB3-4200-9A27-A51A6E1BB6C0}"/>
              </a:ext>
            </a:extLst>
          </p:cNvPr>
          <p:cNvSpPr>
            <a:spLocks noChangeAspect="1"/>
          </p:cNvSpPr>
          <p:nvPr/>
        </p:nvSpPr>
        <p:spPr>
          <a:xfrm rot="5400000">
            <a:off x="590550" y="6447367"/>
            <a:ext cx="190500" cy="160867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6" name="Прямая соединительная линия 12">
            <a:extLst>
              <a:ext uri="{FF2B5EF4-FFF2-40B4-BE49-F238E27FC236}">
                <a16:creationId xmlns:a16="http://schemas.microsoft.com/office/drawing/2014/main" xmlns="" id="{F31B501F-005A-4AF8-9650-B458C905FA5D}"/>
              </a:ext>
            </a:extLst>
          </p:cNvPr>
          <p:cNvSpPr>
            <a:spLocks noChangeShapeType="1"/>
          </p:cNvSpPr>
          <p:nvPr/>
        </p:nvSpPr>
        <p:spPr bwMode="auto">
          <a:xfrm rot="5400000">
            <a:off x="5816071" y="3201988"/>
            <a:ext cx="5851525" cy="0"/>
          </a:xfrm>
          <a:prstGeom prst="line">
            <a:avLst/>
          </a:prstGeom>
          <a:noFill/>
          <a:ln w="9525" algn="ctr">
            <a:solidFill>
              <a:schemeClr val="accent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 sz="1800"/>
          </a:p>
        </p:txBody>
      </p:sp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3">
            <a:extLst>
              <a:ext uri="{FF2B5EF4-FFF2-40B4-BE49-F238E27FC236}">
                <a16:creationId xmlns:a16="http://schemas.microsoft.com/office/drawing/2014/main" xmlns="" id="{CCC3C16F-6F0B-41B0-95F1-566F4F44B1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728717-64F8-4ECE-82B7-6C10AD8A2946}" type="datetimeFigureOut">
              <a:rPr lang="ru-RU"/>
              <a:pPr>
                <a:defRPr/>
              </a:pPr>
              <a:t>27.11.2019</a:t>
            </a:fld>
            <a:endParaRPr lang="ru-RU"/>
          </a:p>
        </p:txBody>
      </p:sp>
      <p:sp>
        <p:nvSpPr>
          <p:cNvPr id="8" name="Нижний колонтитул 4">
            <a:extLst>
              <a:ext uri="{FF2B5EF4-FFF2-40B4-BE49-F238E27FC236}">
                <a16:creationId xmlns:a16="http://schemas.microsoft.com/office/drawing/2014/main" xmlns="" id="{A2C61F58-30AE-4099-BF54-0FA779F8E3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>
            <a:extLst>
              <a:ext uri="{FF2B5EF4-FFF2-40B4-BE49-F238E27FC236}">
                <a16:creationId xmlns:a16="http://schemas.microsoft.com/office/drawing/2014/main" xmlns="" id="{867ECFD3-1690-499A-A308-F18B05B257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E59B14-9DC7-4275-8DF0-E2860908EEA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842390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5BC715A-79F4-4DA2-B330-67D3C579C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3F7E8E04-82F0-4BDF-8911-17B976753E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39D541FE-5108-4B5F-B746-AC36B3AF48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F55D1A11-9238-4C21-A3BF-888BFF5465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FEA78-A80A-413F-B8E2-33E7CA37A6F8}" type="datetimeFigureOut">
              <a:rPr lang="ru-RU" smtClean="0"/>
              <a:t>27.11.2019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5DA634AA-DD82-4A51-8981-D6C1CFE6D3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1D2FB62E-A095-46F8-9CF5-C11B3A485F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ADBAA-BE33-4DB8-BC20-EA604C0F84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697352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13">
            <a:extLst>
              <a:ext uri="{FF2B5EF4-FFF2-40B4-BE49-F238E27FC236}">
                <a16:creationId xmlns:a16="http://schemas.microsoft.com/office/drawing/2014/main" xmlns="" id="{87DD384A-73F1-46E5-9DD9-4B3098D72E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FC48E6-5E63-4E23-A3DD-01705D926E84}" type="datetimeFigureOut">
              <a:rPr lang="ru-RU"/>
              <a:pPr>
                <a:defRPr/>
              </a:pPr>
              <a:t>27.11.2019</a:t>
            </a:fld>
            <a:endParaRPr lang="ru-RU"/>
          </a:p>
        </p:txBody>
      </p:sp>
      <p:sp>
        <p:nvSpPr>
          <p:cNvPr id="6" name="Нижний колонтитул 2">
            <a:extLst>
              <a:ext uri="{FF2B5EF4-FFF2-40B4-BE49-F238E27FC236}">
                <a16:creationId xmlns:a16="http://schemas.microsoft.com/office/drawing/2014/main" xmlns="" id="{0F1D96FF-35F6-4508-AB24-06246AFE32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>
            <a:extLst>
              <a:ext uri="{FF2B5EF4-FFF2-40B4-BE49-F238E27FC236}">
                <a16:creationId xmlns:a16="http://schemas.microsoft.com/office/drawing/2014/main" xmlns="" id="{22BDA363-A357-48C5-A513-3F71BF3298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8E7988-0F38-4337-A5A6-135E4F51ACB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8127460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865D475-67E5-4458-8EDC-BB1F99636A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760"/>
            <a:ext cx="9144000" cy="2387203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4F6779D3-BB56-43AC-AEB0-098DD7A0F1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1641"/>
            <a:ext cx="9144000" cy="1656159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89427F9F-7103-4D31-A675-64C1B5F281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28A0ABAE-0E1F-4E27-9409-5C14C9F627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60DFE00E-1693-489F-ADF5-12C071723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F570FC-DBB5-408D-B412-8FC33CA930F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4002456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F3CFBCE-0BD0-45F9-ADEE-EA6B8C9FAD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7D9CC62A-8AF6-4D59-9610-4C0D989F64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0EDAB65C-12EF-4723-AF42-2435F50F7E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C9B6D6BA-75FA-451E-A6C4-C335F4671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31BB9576-E881-4A6A-9C11-F9F8458FB9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041727-E335-4F5E-B586-FDD3847361D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6512149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AE86278-D2E1-4E65-87BA-316205EE4B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2557" y="1709737"/>
            <a:ext cx="10515600" cy="2852738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8EEEE583-3DA4-4A31-9FD7-E974FEB384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2557" y="4589860"/>
            <a:ext cx="10515600" cy="1500188"/>
          </a:xfrm>
        </p:spPr>
        <p:txBody>
          <a:bodyPr/>
          <a:lstStyle>
            <a:lvl1pPr marL="0" indent="0">
              <a:buNone/>
              <a:defRPr sz="1800"/>
            </a:lvl1pPr>
            <a:lvl2pPr marL="342900" indent="0">
              <a:buNone/>
              <a:defRPr sz="1500"/>
            </a:lvl2pPr>
            <a:lvl3pPr marL="685800" indent="0">
              <a:buNone/>
              <a:defRPr sz="135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F354EA07-EC6E-46B9-916A-DCBD008BA1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9E7DB8DD-0C7C-4A17-9208-75AF7E24E0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154013CC-378F-4476-9921-E07CC8BD69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FC2E9B-0825-4A8B-B099-EB91841130E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5158219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B493B85-209C-4FE0-BF9A-8181A437AB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949D8199-C2E9-499F-B1F5-232456877C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50933" cy="452556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F98C137C-C842-472F-BC5E-D3746951EB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31467" y="1600200"/>
            <a:ext cx="5350933" cy="452556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53AB40F7-2587-4D2A-B602-4161C4A8F0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9C563B48-431C-4BFE-9D06-0F3198F354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B0BA3343-72EE-40F0-AE9F-2EACBF4F6E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5DC3FF-22D3-466A-934B-C101CC48BEB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9401668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7815D69-99E2-4F20-B68B-4D2CE4A672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023" y="365523"/>
            <a:ext cx="10515600" cy="132516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F24A2670-B006-4FCA-981B-6D0610528C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023" y="1681162"/>
            <a:ext cx="5156201" cy="82391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9B55B871-A4B8-4C2C-BC16-4A3C6E52B8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1023" y="2505075"/>
            <a:ext cx="5156201" cy="368498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27413ADF-4B49-40A3-96C7-CD6DF99E4A4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2" y="1681162"/>
            <a:ext cx="5184421" cy="82391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D5FC7930-E98E-43E9-8C98-E9F5B1DEF2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4421" cy="368498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221F7BB6-09A4-41F9-B29D-0495097206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B9647043-455D-4E83-B109-8DA4FA0D72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8C1DC65E-9DB4-4F77-B1AA-1F229A52B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24C944-DFE6-4315-924C-33FE86B5969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7999778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F26E55B-2BF3-4C48-AC64-BD8A23A303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D736F018-A29D-4F09-97CD-5BA8CCDE69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FF214379-8B11-4AA6-8AEA-AC6611D79B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35193AA5-61A6-4D60-A993-1105D1DFFA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A55346-8E1A-4D54-BBBF-861D8269DB8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1210139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E2A9C547-93D3-499A-B99D-2829BD02D5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5B93715F-BA27-4E65-AFD2-031C25C256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FFED3550-8E49-4817-8882-137CBFF5BE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C72D7E-A175-4AAF-9320-E30A94210AC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8082293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E585B06-9E51-4DB9-AEB4-231EF7A52A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022" y="457200"/>
            <a:ext cx="3931356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D438B28C-C43C-43F0-AB3A-936109E728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4423" y="987029"/>
            <a:ext cx="6172199" cy="48744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931E751A-03E5-4793-9EC8-ADA52F75B1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1022" y="2057400"/>
            <a:ext cx="3931356" cy="38111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90C450DF-DF3C-448C-AEE1-B0233B06BA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728BB538-43EF-4C0A-932B-3E45D95B6F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14FA286A-A651-4BC2-A0A6-182B2C269C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2F8476-D7FF-4336-9553-7B2B4CFE301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0617120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E19A8EF-0864-4E52-A0AE-A0DD879E5D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022" y="457200"/>
            <a:ext cx="3931356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A22C9584-1F19-4D65-B149-45DC00E218B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4423" y="987029"/>
            <a:ext cx="6172199" cy="48744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56CA1BA9-E208-488D-807A-5E4AE75881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1022" y="2057400"/>
            <a:ext cx="3931356" cy="38111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00D580CF-7E59-497A-9AF8-95AB1251BA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36CE0EE1-D8E8-4B15-8206-E3CE84E29A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293388E0-49AE-462F-8753-E41D567BC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E603B3-8E2F-4C0D-A461-A58544B7037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130418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51C5F48-5653-480E-B93F-DE6DDB7313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52DA0B13-448C-4A2C-BA6F-6A66D2B67E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87E2D3BB-C75A-44A1-8AE2-CAA71548D5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5E8CCC98-684E-4461-B9AF-7A17494362D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3DF0270E-5D33-48B7-B322-266403009DE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29DAD510-8FC7-4954-9476-3D0CA3E018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FEA78-A80A-413F-B8E2-33E7CA37A6F8}" type="datetimeFigureOut">
              <a:rPr lang="ru-RU" smtClean="0"/>
              <a:t>27.11.2019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2F601ACA-BAB6-4769-A381-07E4BD893B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F7D24378-F7CF-4BDB-B7B6-8232F06EA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ADBAA-BE33-4DB8-BC20-EA604C0F84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323029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7EFD671-F6FF-4F82-9D37-023179A90A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DB2AF659-D26F-4192-B250-EAB4FCFF96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84E13A6A-7F8F-4FE1-9141-1ED8C34A4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9D8D0D58-4573-4D48-8A0C-179257863C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E108644C-3CE5-42D4-B5B6-965ABE512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F6D492-293D-4193-A78F-86ABBA89B93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4079063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5EF3FAA0-BE02-42AC-A6B1-9B27AD916D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839200" y="275035"/>
            <a:ext cx="2743200" cy="5850731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4D06238E-EBC2-4EBC-9266-668DFEF698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09600" y="275035"/>
            <a:ext cx="7958667" cy="5850731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D9F9B641-86A1-429D-B2C1-8FAB7DA920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4DE27B3F-1027-4867-BF95-DE713AF207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7E6DC275-81AE-4B09-9A2F-B80ADE3DD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61D1A1-3CD7-4B82-B2D7-F11AE7245DD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3314951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0C36B1C-BF39-4BF1-B705-22D5FA28FA32}"/>
              </a:ext>
            </a:extLst>
          </p:cNvPr>
          <p:cNvSpPr>
            <a:spLocks noGrp="1"/>
          </p:cNvSpPr>
          <p:nvPr>
            <p:ph type="title" sz="quarter"/>
          </p:nvPr>
        </p:nvSpPr>
        <p:spPr>
          <a:xfrm>
            <a:off x="609600" y="275035"/>
            <a:ext cx="109728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752AAA1C-F54C-4163-A5CF-CCB586280449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50933" cy="22050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4DC29386-9E11-4942-BF09-9AA701DDE59E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6231467" y="1600200"/>
            <a:ext cx="5350933" cy="22050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xmlns="" id="{F9B9B34F-7818-4CA1-8B8A-35C96F8C88D4}"/>
              </a:ext>
            </a:extLst>
          </p:cNvPr>
          <p:cNvSpPr>
            <a:spLocks noGrp="1"/>
          </p:cNvSpPr>
          <p:nvPr>
            <p:ph sz="quarter" idx="3"/>
          </p:nvPr>
        </p:nvSpPr>
        <p:spPr>
          <a:xfrm>
            <a:off x="609600" y="3919537"/>
            <a:ext cx="5350933" cy="220622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A099042D-C3DE-44AF-AD87-6DFC98A6A7D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31467" y="3919537"/>
            <a:ext cx="5350933" cy="220622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774EC7A9-0ADF-4A60-8F13-BAFA30DD36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244829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19128ABF-7B61-4C97-A152-46EE649A4B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244829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39D2FE23-68DD-4B90-8A6D-83FDA6EE11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4829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19B62FC2-DE15-4C2D-8A80-0AADD50730D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8053108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E05D04F-8CCD-41DA-9E1C-50EFBFEBD1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5035"/>
            <a:ext cx="109728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1DDE18CF-3830-48A9-810D-9AC80E384831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609600" y="1600200"/>
            <a:ext cx="5350933" cy="452556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ADB7A8A3-7E9F-44E7-BE04-48E8A4E188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31467" y="1600200"/>
            <a:ext cx="5350933" cy="452556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29DAE1AA-D098-4CDC-B51A-73A7576EB9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244829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D0CDAA7F-EDC1-45EF-8821-80F8AFC1D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244829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6E20EF71-9CB0-46E2-A6A1-E85147F6C8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4829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F39D4011-496C-447E-BD7D-E14035B1C4A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3277819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51D2230-629C-4C1C-A5C6-7A83A0F0F0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5035"/>
            <a:ext cx="109728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A04012F2-CC45-4F25-8232-D58EB7B75F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50933" cy="452556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0585F00C-8D73-4D44-B5C9-106F0749E750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6231467" y="1600200"/>
            <a:ext cx="5350933" cy="22050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xmlns="" id="{B0B0C34F-727B-4B66-9BF7-FE59E690A176}"/>
              </a:ext>
            </a:extLst>
          </p:cNvPr>
          <p:cNvSpPr>
            <a:spLocks noGrp="1"/>
          </p:cNvSpPr>
          <p:nvPr>
            <p:ph sz="quarter" idx="3"/>
          </p:nvPr>
        </p:nvSpPr>
        <p:spPr>
          <a:xfrm>
            <a:off x="6231467" y="3919537"/>
            <a:ext cx="5350933" cy="220622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Дата 5">
            <a:extLst>
              <a:ext uri="{FF2B5EF4-FFF2-40B4-BE49-F238E27FC236}">
                <a16:creationId xmlns:a16="http://schemas.microsoft.com/office/drawing/2014/main" xmlns="" id="{04FF6C33-D29F-4843-B175-6B15DB91F1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244829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7" name="Нижний колонтитул 6">
            <a:extLst>
              <a:ext uri="{FF2B5EF4-FFF2-40B4-BE49-F238E27FC236}">
                <a16:creationId xmlns:a16="http://schemas.microsoft.com/office/drawing/2014/main" xmlns="" id="{643ED2FF-EBC4-49E9-B9CD-BB34961D0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244829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xmlns="" id="{9F7E93C6-58CE-4EE1-AA68-2456C4EEAB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4829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3E9A6C22-4D13-4440-8EE2-1E3F8FABADE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4327950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C97E5B4-6AD1-4052-AD3D-D36BECD09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5035"/>
            <a:ext cx="109728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аблица 2">
            <a:extLst>
              <a:ext uri="{FF2B5EF4-FFF2-40B4-BE49-F238E27FC236}">
                <a16:creationId xmlns:a16="http://schemas.microsoft.com/office/drawing/2014/main" xmlns="" id="{3EA31CA2-1EAE-4DF0-9224-A43B038C325A}"/>
              </a:ext>
            </a:extLst>
          </p:cNvPr>
          <p:cNvSpPr>
            <a:spLocks noGrp="1"/>
          </p:cNvSpPr>
          <p:nvPr>
            <p:ph type="tbl" idx="1"/>
          </p:nvPr>
        </p:nvSpPr>
        <p:spPr>
          <a:xfrm>
            <a:off x="609600" y="1600200"/>
            <a:ext cx="10972800" cy="4525566"/>
          </a:xfrm>
        </p:spPr>
        <p:txBody>
          <a:bodyPr/>
          <a:lstStyle/>
          <a:p>
            <a:endParaRPr lang="ru-RU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9A043C97-9FC1-40BE-93D3-A91249480D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244829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5138CBBD-195B-4E9F-9A7B-D0EE505297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244829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5A88351A-C71C-4BF5-BAF2-AA015F23D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4829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A102A985-B426-4093-933B-66E6F69B23E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827765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66645FA-6EFD-4893-BAF7-F1055EF311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0581B5F6-BEE9-47A9-8966-6F7A8EEBE7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FEA78-A80A-413F-B8E2-33E7CA37A6F8}" type="datetimeFigureOut">
              <a:rPr lang="ru-RU" smtClean="0"/>
              <a:t>27.11.2019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674094F9-05C5-423D-9215-F778AFA00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867B33B6-224E-412F-A6EF-FD1A7BE4BD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ADBAA-BE33-4DB8-BC20-EA604C0F84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33566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75B8572E-73C2-4E4B-9A3E-F539AFA242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FEA78-A80A-413F-B8E2-33E7CA37A6F8}" type="datetimeFigureOut">
              <a:rPr lang="ru-RU" smtClean="0"/>
              <a:t>27.11.2019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AC9262CA-CC34-4923-97BB-399039D1B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5AA10DFF-FBC8-4882-BB72-34A6D9A3B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ADBAA-BE33-4DB8-BC20-EA604C0F84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35983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1B573FC-29CE-42A7-B297-72E2DE278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6000ED9E-C36D-4D46-A135-06FA810498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4CDFC90E-3041-425C-8E5E-AA0A754B27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E8B434A5-F417-4A06-9E2E-C07B92E89B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FEA78-A80A-413F-B8E2-33E7CA37A6F8}" type="datetimeFigureOut">
              <a:rPr lang="ru-RU" smtClean="0"/>
              <a:t>27.11.2019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574CAB00-D018-486F-A27B-4E40F77B32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0A3ABA53-A8A0-4ACB-AB91-5A47DFC98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ADBAA-BE33-4DB8-BC20-EA604C0F84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70335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A279BA2-AEE2-4A1B-B3E3-3AB6116DA1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3E100038-8EE3-4967-8B5C-AE7681749A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7D797895-8C09-4A43-A0DD-0F703984FE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9D4DD5D5-122F-43EC-86A9-7AC46F95DF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FEA78-A80A-413F-B8E2-33E7CA37A6F8}" type="datetimeFigureOut">
              <a:rPr lang="ru-RU" smtClean="0"/>
              <a:t>27.11.2019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72297827-E110-4C12-BA51-7416D4A1C0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20C95734-C9C4-48C5-A16C-6B86133E3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ADBAA-BE33-4DB8-BC20-EA604C0F84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98933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2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643D4DC-8892-4909-9EB2-ED39F00B23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DFC63B66-AE63-41DE-84B5-BB6E2498D4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43A3570F-391C-4987-B728-8DC45D1E77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5FEA78-A80A-413F-B8E2-33E7CA37A6F8}" type="datetimeFigureOut">
              <a:rPr lang="ru-RU" smtClean="0"/>
              <a:t>27.11.2019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E2782A6F-35FB-465A-ADAB-72C9967703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5A26CBDD-8DC9-4F7F-9C4B-A76F1E906D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9ADBAA-BE33-4DB8-BC20-EA604C0F84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28417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xmlns="" id="{B3250D8F-F77A-472D-B16B-5A81EEB8C98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xmlns="" id="{4C2D93F8-D7F1-42EF-8ACC-97879068C4B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xmlns="" id="{3EB552DB-4387-4693-A279-CE12EC17794D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xmlns="" id="{31DF9F0F-C52A-45A3-82DF-B9411CB623E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xmlns="" id="{2E6A17A6-C2C5-4117-B16A-BCFC1C8C79C1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B6586086-A5BD-4E0D-93D1-D340ADF8AAC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925403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21">
            <a:extLst>
              <a:ext uri="{FF2B5EF4-FFF2-40B4-BE49-F238E27FC236}">
                <a16:creationId xmlns:a16="http://schemas.microsoft.com/office/drawing/2014/main" xmlns="" id="{AD52B8F2-426D-4EAA-BFD4-6A811B928A27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152400"/>
            <a:ext cx="109728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  <a:endParaRPr lang="en-US" altLang="ru-RU"/>
          </a:p>
        </p:txBody>
      </p:sp>
      <p:sp>
        <p:nvSpPr>
          <p:cNvPr id="1027" name="Текст 12">
            <a:extLst>
              <a:ext uri="{FF2B5EF4-FFF2-40B4-BE49-F238E27FC236}">
                <a16:creationId xmlns:a16="http://schemas.microsoft.com/office/drawing/2014/main" xmlns="" id="{653A501B-33F7-4078-A5D2-3189FE4FA48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219200"/>
            <a:ext cx="10972800" cy="491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  <a:endParaRPr lang="en-US" altLang="ru-RU"/>
          </a:p>
        </p:txBody>
      </p:sp>
      <p:sp>
        <p:nvSpPr>
          <p:cNvPr id="14" name="Дата 13">
            <a:extLst>
              <a:ext uri="{FF2B5EF4-FFF2-40B4-BE49-F238E27FC236}">
                <a16:creationId xmlns:a16="http://schemas.microsoft.com/office/drawing/2014/main" xmlns="" id="{D66E1770-9144-432C-87B9-E160E9A460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534401" y="6356351"/>
            <a:ext cx="3052233" cy="3651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  <a:latin typeface="Arial" charset="0"/>
              </a:defRPr>
            </a:lvl1pPr>
          </a:lstStyle>
          <a:p>
            <a:pPr>
              <a:defRPr/>
            </a:pPr>
            <a:fld id="{478E3725-9A36-48C4-8919-0E20D35B2131}" type="datetimeFigureOut">
              <a:rPr lang="ru-RU"/>
              <a:pPr>
                <a:defRPr/>
              </a:pPr>
              <a:t>27.11.2019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EE9A099F-6B23-45C6-A2B0-4457A005B5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65033" y="6356351"/>
            <a:ext cx="4673600" cy="3651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chemeClr val="tx2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3" name="Номер слайда 22">
            <a:extLst>
              <a:ext uri="{FF2B5EF4-FFF2-40B4-BE49-F238E27FC236}">
                <a16:creationId xmlns:a16="http://schemas.microsoft.com/office/drawing/2014/main" xmlns="" id="{FF4F3E76-0280-48B9-BE4F-9DA00E64DC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17033" y="6356351"/>
            <a:ext cx="2641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2"/>
                </a:solidFill>
              </a:defRPr>
            </a:lvl1pPr>
          </a:lstStyle>
          <a:p>
            <a:fld id="{6E3E8DA1-97B9-4533-8FDF-A44598593D8D}" type="slidenum">
              <a:rPr lang="ru-RU" altLang="ru-RU"/>
              <a:pPr/>
              <a:t>‹#›</a:t>
            </a:fld>
            <a:endParaRPr lang="ru-RU" altLang="ru-RU"/>
          </a:p>
        </p:txBody>
      </p:sp>
      <p:sp>
        <p:nvSpPr>
          <p:cNvPr id="1031" name="Прямая соединительная линия 27">
            <a:extLst>
              <a:ext uri="{FF2B5EF4-FFF2-40B4-BE49-F238E27FC236}">
                <a16:creationId xmlns:a16="http://schemas.microsoft.com/office/drawing/2014/main" xmlns="" id="{C6A4F79A-5A94-44F1-94EC-DC239CF4FCA7}"/>
              </a:ext>
            </a:extLst>
          </p:cNvPr>
          <p:cNvSpPr>
            <a:spLocks noChangeShapeType="1"/>
          </p:cNvSpPr>
          <p:nvPr/>
        </p:nvSpPr>
        <p:spPr bwMode="auto">
          <a:xfrm>
            <a:off x="609600" y="6353175"/>
            <a:ext cx="10972800" cy="0"/>
          </a:xfrm>
          <a:prstGeom prst="line">
            <a:avLst/>
          </a:prstGeom>
          <a:noFill/>
          <a:ln w="9525" algn="ctr">
            <a:solidFill>
              <a:schemeClr val="accent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 sz="1800"/>
          </a:p>
        </p:txBody>
      </p:sp>
      <p:sp>
        <p:nvSpPr>
          <p:cNvPr id="1032" name="Прямая соединительная линия 28">
            <a:extLst>
              <a:ext uri="{FF2B5EF4-FFF2-40B4-BE49-F238E27FC236}">
                <a16:creationId xmlns:a16="http://schemas.microsoft.com/office/drawing/2014/main" xmlns="" id="{F3CEA250-2CC1-425F-B154-9EF507B74463}"/>
              </a:ext>
            </a:extLst>
          </p:cNvPr>
          <p:cNvSpPr>
            <a:spLocks noChangeShapeType="1"/>
          </p:cNvSpPr>
          <p:nvPr/>
        </p:nvSpPr>
        <p:spPr bwMode="auto">
          <a:xfrm>
            <a:off x="609600" y="1143000"/>
            <a:ext cx="10972800" cy="0"/>
          </a:xfrm>
          <a:prstGeom prst="line">
            <a:avLst/>
          </a:prstGeom>
          <a:noFill/>
          <a:ln w="9525" algn="ctr">
            <a:solidFill>
              <a:schemeClr val="accent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 sz="1800"/>
          </a:p>
        </p:txBody>
      </p:sp>
      <p:sp>
        <p:nvSpPr>
          <p:cNvPr id="10" name="Равнобедренный треугольник 9">
            <a:extLst>
              <a:ext uri="{FF2B5EF4-FFF2-40B4-BE49-F238E27FC236}">
                <a16:creationId xmlns:a16="http://schemas.microsoft.com/office/drawing/2014/main" xmlns="" id="{899535DC-B729-46B0-A778-803FEFAC15A8}"/>
              </a:ext>
            </a:extLst>
          </p:cNvPr>
          <p:cNvSpPr>
            <a:spLocks noChangeAspect="1"/>
          </p:cNvSpPr>
          <p:nvPr/>
        </p:nvSpPr>
        <p:spPr>
          <a:xfrm rot="5400000">
            <a:off x="590550" y="6447367"/>
            <a:ext cx="190500" cy="160867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976297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Cambr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Cambr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Cambr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Cambr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Cambr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Cambr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Cambr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Cambria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SzPct val="76000"/>
        <a:buFont typeface="Wingdings 3" panose="05040102010807070707" pitchFamily="18" charset="2"/>
        <a:buChar char="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7688" indent="-273050" algn="l" rtl="0" eaLnBrk="0" fontAlgn="base" hangingPunct="0">
        <a:spcBef>
          <a:spcPts val="500"/>
        </a:spcBef>
        <a:spcAft>
          <a:spcPct val="0"/>
        </a:spcAft>
        <a:buClr>
          <a:schemeClr val="accent2"/>
        </a:buClr>
        <a:buSzPct val="76000"/>
        <a:buFont typeface="Wingdings 3" panose="05040102010807070707" pitchFamily="18" charset="2"/>
        <a:buChar char=""/>
        <a:defRPr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325" indent="-228600" algn="l" rtl="0" eaLnBrk="0" fontAlgn="base" hangingPunct="0">
        <a:spcBef>
          <a:spcPts val="500"/>
        </a:spcBef>
        <a:spcAft>
          <a:spcPct val="0"/>
        </a:spcAft>
        <a:buClr>
          <a:srgbClr val="BCBCBC"/>
        </a:buClr>
        <a:buSzPct val="76000"/>
        <a:buFont typeface="Wingdings 3" panose="05040102010807070707" pitchFamily="18" charset="2"/>
        <a:buChar char="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6963" indent="-228600" algn="l" rtl="0" eaLnBrk="0" fontAlgn="base" hangingPunct="0">
        <a:spcBef>
          <a:spcPts val="400"/>
        </a:spcBef>
        <a:spcAft>
          <a:spcPct val="0"/>
        </a:spcAft>
        <a:buClr>
          <a:srgbClr val="8BA2B4"/>
        </a:buClr>
        <a:buSzPct val="70000"/>
        <a:buFont typeface="Wingdings" panose="05000000000000000000" pitchFamily="2" charset="2"/>
        <a:buChar char="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0" fontAlgn="base" hangingPunct="0">
        <a:spcBef>
          <a:spcPts val="3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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xmlns="" id="{B4DC2F42-B4A4-4FCA-A14E-7E74343DC97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5035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xmlns="" id="{3EE93B4F-6B1A-44C4-9017-B7575041A56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xmlns="" id="{0896A07F-498D-4CB6-A41A-E265FDCA17A8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4829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50" b="0"/>
            </a:lvl1pPr>
          </a:lstStyle>
          <a:p>
            <a:endParaRPr lang="ru-RU" altLang="ru-RU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xmlns="" id="{3F444CEA-6417-43EC-AF04-0EE9D8F0EF65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4829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50" b="0"/>
            </a:lvl1pPr>
          </a:lstStyle>
          <a:p>
            <a:endParaRPr lang="ru-RU" altLang="ru-RU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xmlns="" id="{F12F682B-70E9-483D-8D53-A12796656827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4829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50" b="0"/>
            </a:lvl1pPr>
          </a:lstStyle>
          <a:p>
            <a:fld id="{DE7A55C7-FF8B-45B1-A8E5-604E43BC892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52161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  <p:sldLayoutId id="2147483704" r:id="rId13"/>
    <p:sldLayoutId id="2147483705" r:id="rId14"/>
    <p:sldLayoutId id="2147483706" r:id="rId15"/>
  </p:sldLayoutIdLst>
  <p:txStyles>
    <p:titleStyle>
      <a:lvl1pPr algn="ctr" rtl="0" fontAlgn="base">
        <a:spcBef>
          <a:spcPct val="0"/>
        </a:spcBef>
        <a:spcAft>
          <a:spcPct val="0"/>
        </a:spcAft>
        <a:defRPr sz="33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257175" indent="-257175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fontAlgn="base">
        <a:spcBef>
          <a:spcPct val="20000"/>
        </a:spcBef>
        <a:spcAft>
          <a:spcPct val="0"/>
        </a:spcAft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fontAlgn="base">
        <a:spcBef>
          <a:spcPct val="20000"/>
        </a:spcBef>
        <a:spcAft>
          <a:spcPct val="0"/>
        </a:spcAft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fontAlgn="base">
        <a:spcBef>
          <a:spcPct val="20000"/>
        </a:spcBef>
        <a:spcAft>
          <a:spcPct val="0"/>
        </a:spcAft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fontAlgn="base">
        <a:spcBef>
          <a:spcPct val="20000"/>
        </a:spcBef>
        <a:spcAft>
          <a:spcPct val="0"/>
        </a:spcAft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emf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AE630345-019A-44D5-8E10-CF04CE2BBA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4567" y="-132116"/>
            <a:ext cx="12439017" cy="748717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1E017BC-E52B-4D4B-9700-4215CC7C530A}"/>
              </a:ext>
            </a:extLst>
          </p:cNvPr>
          <p:cNvSpPr txBox="1"/>
          <p:nvPr/>
        </p:nvSpPr>
        <p:spPr>
          <a:xfrm>
            <a:off x="2441359" y="2127057"/>
            <a:ext cx="6820882" cy="172354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Юрий Васильевич Дудник</a:t>
            </a:r>
          </a:p>
          <a:p>
            <a:pPr algn="ctr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Путь в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науке</a:t>
            </a:r>
          </a:p>
          <a:p>
            <a:pPr algn="ctr"/>
            <a:endParaRPr lang="ru-RU" sz="1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Доклад на ученом совете 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Института по изысканию новых антибиотиков</a:t>
            </a:r>
          </a:p>
          <a:p>
            <a:pPr algn="ctr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 ноября 2019 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года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18521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2FD155B0-9654-41AE-83FA-E47DA8E71D14}"/>
              </a:ext>
            </a:extLst>
          </p:cNvPr>
          <p:cNvSpPr/>
          <p:nvPr/>
        </p:nvSpPr>
        <p:spPr>
          <a:xfrm>
            <a:off x="355106" y="1052544"/>
            <a:ext cx="7613237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 период работы директором Института в связи со сложной обстановкой в стране, когда многие институты перестали существовать, Ю.В. Дудник не только сохранил практически полностью коллектив Института, но привлек новых сотрудников, способствовал развитию новых направлений исследований и создал такую обстановку, в которой можно было продолжать научные исследования. Это удалось благодаря организаторскому таланту Ю.В. Дудника и той особой, творческой, доброжелательной атмосфере, которая всегда существовала в Институте и была тщательно оберегаема им. В этот период под его руководством было защищено пять кандидатских диссертаций, пришло много молодых специалистов. Появились новые направления работы и объекты исследований: химическая трансформация антибиотиков, физические и биологические методы селективного выделения микроорганизмов из природной среды, индукция молчащих генов биосинтеза антибиотиков, эндогенные регуляторы дифференциации микроорганизмов, расширение круга объектов - предполагаемых продуцентов антибиотиков, фармакокинетика антибиотиков. </a:t>
            </a:r>
            <a:endParaRPr lang="ru-RU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AC068D07-D555-48F0-B25B-8595FBBEAF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9288" y="448204"/>
            <a:ext cx="3586470" cy="549539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CAC489B-E4EE-413E-8B4D-57C52B44B3D4}"/>
              </a:ext>
            </a:extLst>
          </p:cNvPr>
          <p:cNvSpPr txBox="1"/>
          <p:nvPr/>
        </p:nvSpPr>
        <p:spPr>
          <a:xfrm>
            <a:off x="355107" y="191409"/>
            <a:ext cx="64096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1986-2003 годы</a:t>
            </a:r>
          </a:p>
        </p:txBody>
      </p:sp>
    </p:spTree>
    <p:extLst>
      <p:ext uri="{BB962C8B-B14F-4D97-AF65-F5344CB8AC3E}">
        <p14:creationId xmlns:p14="http://schemas.microsoft.com/office/powerpoint/2010/main" val="13862091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xmlns="" id="{B1006772-F9AE-48C7-B18F-8EFC0AC9EB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2863105"/>
              </p:ext>
            </p:extLst>
          </p:nvPr>
        </p:nvGraphicFramePr>
        <p:xfrm>
          <a:off x="2136710" y="1558212"/>
          <a:ext cx="7903028" cy="4565650"/>
        </p:xfrm>
        <a:graphic>
          <a:graphicData uri="http://schemas.openxmlformats.org/drawingml/2006/table">
            <a:tbl>
              <a:tblPr firstRow="1" firstCol="1" bandRow="1">
                <a:tableStyleId>{08FB837D-C827-4EFA-A057-4D05807E0F7C}</a:tableStyleId>
              </a:tblPr>
              <a:tblGrid>
                <a:gridCol w="3951514">
                  <a:extLst>
                    <a:ext uri="{9D8B030D-6E8A-4147-A177-3AD203B41FA5}">
                      <a16:colId xmlns:a16="http://schemas.microsoft.com/office/drawing/2014/main" xmlns="" val="698697518"/>
                    </a:ext>
                  </a:extLst>
                </a:gridCol>
                <a:gridCol w="3951514">
                  <a:extLst>
                    <a:ext uri="{9D8B030D-6E8A-4147-A177-3AD203B41FA5}">
                      <a16:colId xmlns:a16="http://schemas.microsoft.com/office/drawing/2014/main" xmlns="" val="3979066535"/>
                    </a:ext>
                  </a:extLst>
                </a:gridCol>
              </a:tblGrid>
              <a:tr h="74882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Период</a:t>
                      </a:r>
                      <a:endParaRPr lang="ru-RU" sz="2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Число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публикаций</a:t>
                      </a:r>
                      <a:endParaRPr lang="ru-RU" sz="2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83035185"/>
                  </a:ext>
                </a:extLst>
              </a:tr>
              <a:tr h="36476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1965-1969</a:t>
                      </a:r>
                      <a:endParaRPr lang="ru-RU" sz="2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2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895792219"/>
                  </a:ext>
                </a:extLst>
              </a:tr>
              <a:tr h="36476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1970-1974</a:t>
                      </a:r>
                      <a:endParaRPr lang="ru-RU" sz="2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  <a:endParaRPr lang="ru-RU" sz="2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895122460"/>
                  </a:ext>
                </a:extLst>
              </a:tr>
              <a:tr h="36476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1975-1979</a:t>
                      </a:r>
                      <a:endParaRPr lang="ru-RU" sz="2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  <a:endParaRPr lang="ru-RU" sz="2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627088945"/>
                  </a:ext>
                </a:extLst>
              </a:tr>
              <a:tr h="36476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1980-1984</a:t>
                      </a:r>
                      <a:endParaRPr lang="ru-RU" sz="2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sz="2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75439384"/>
                  </a:ext>
                </a:extLst>
              </a:tr>
              <a:tr h="36476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1985-1989</a:t>
                      </a:r>
                      <a:endParaRPr lang="ru-RU" sz="2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  <a:endParaRPr lang="ru-RU" sz="2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952715220"/>
                  </a:ext>
                </a:extLst>
              </a:tr>
              <a:tr h="36476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1990-1994</a:t>
                      </a:r>
                      <a:endParaRPr lang="ru-RU" sz="2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2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030868972"/>
                  </a:ext>
                </a:extLst>
              </a:tr>
              <a:tr h="36476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1995-1999</a:t>
                      </a:r>
                      <a:endParaRPr lang="ru-RU" sz="2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2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525027678"/>
                  </a:ext>
                </a:extLst>
              </a:tr>
              <a:tr h="36476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2000-2003</a:t>
                      </a:r>
                      <a:endParaRPr lang="ru-RU" sz="2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2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757821711"/>
                  </a:ext>
                </a:extLst>
              </a:tr>
            </a:tbl>
          </a:graphicData>
        </a:graphic>
      </p:graphicFrame>
      <p:sp>
        <p:nvSpPr>
          <p:cNvPr id="3" name="Rectangle 1">
            <a:extLst>
              <a:ext uri="{FF2B5EF4-FFF2-40B4-BE49-F238E27FC236}">
                <a16:creationId xmlns:a16="http://schemas.microsoft.com/office/drawing/2014/main" xmlns="" id="{4F57527B-5651-4BAE-9464-A6575A2342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3001963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1062616-A97E-4260-B79B-A28F648C9C90}"/>
              </a:ext>
            </a:extLst>
          </p:cNvPr>
          <p:cNvSpPr txBox="1"/>
          <p:nvPr/>
        </p:nvSpPr>
        <p:spPr>
          <a:xfrm>
            <a:off x="690466" y="391886"/>
            <a:ext cx="96851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публикаций Ю.В. Дудника в разные периоды</a:t>
            </a:r>
          </a:p>
        </p:txBody>
      </p:sp>
    </p:spTree>
    <p:extLst>
      <p:ext uri="{BB962C8B-B14F-4D97-AF65-F5344CB8AC3E}">
        <p14:creationId xmlns:p14="http://schemas.microsoft.com/office/powerpoint/2010/main" val="29505005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C192C87-F7BD-4F48-AC4B-A1FD17622A00}"/>
              </a:ext>
            </a:extLst>
          </p:cNvPr>
          <p:cNvSpPr txBox="1"/>
          <p:nvPr/>
        </p:nvSpPr>
        <p:spPr>
          <a:xfrm>
            <a:off x="817125" y="412452"/>
            <a:ext cx="10714004" cy="601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algn="ctr"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Публикации 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Ю.В. Дудника с 1987 по 2003 годы. Полный список публикаций Ю.В. Дудника представлен на сайте ФГБНУ НИИНА.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endParaRPr lang="ru-RU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15000"/>
              </a:lnSpc>
              <a:spcAft>
                <a:spcPts val="0"/>
              </a:spcAft>
            </a:pP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Дудник 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Ю.В., </a:t>
            </a:r>
            <a:r>
              <a:rPr lang="ru-RU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Козьмян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Л.И. Использование метода слияния протопластов актиномицетов для получения рекомбинантных штаммов, образующих новые антибиотики. Антибиотики и мед. биотехнология, 1987, № 2, с. 86-89. 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ru-RU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Гаузе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Г.Ф., Дудник Ю.В. Направленный транспорт противораковых антибиотиков в клетки опухолей. Антибиотики и медицинская биотехнология, 1987, т.32, №6, 403-412. 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Резникова М.И., Дудник Ю.В. Трансформация </a:t>
            </a:r>
            <a:r>
              <a:rPr lang="ru-RU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антрациклиновых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антибиотиков и их полусинтетических производных под действием </a:t>
            </a:r>
            <a:r>
              <a:rPr lang="ru-RU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альто-кеторедуктазы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 печени крыс.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Антибиотики и химиотерапия, 1988, № 7, с.508-512. 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Резникова М.И., Дудник Ю.В. Подавление синтеза ДНК в организме мышей под действием </a:t>
            </a:r>
            <a:r>
              <a:rPr lang="ru-RU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антрациклиновых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антибиотиков </a:t>
            </a:r>
            <a:r>
              <a:rPr lang="ru-RU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даунорубицина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карминомицина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 </a:t>
            </a:r>
            <a:r>
              <a:rPr lang="ru-RU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доксорубицина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Антибиотики и химиотерапия ,1988, № 4, с. 286-289. 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Дудник Ю.В. Создание новых антибиотиков. Проблемы и перспективы. Антибиотики и химиотерапия, 1989, № 11, 807-811. 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ru-RU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Маланичева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И.А., </a:t>
            </a:r>
            <a:r>
              <a:rPr lang="ru-RU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Козьмян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Л.И., Дудник Ю.В. и др. Сравнительное изучение </a:t>
            </a:r>
            <a:r>
              <a:rPr lang="ru-RU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стрептомицетов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продуцентов </a:t>
            </a:r>
            <a:r>
              <a:rPr lang="ru-RU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аминогликозидных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антибиотиков </a:t>
            </a:r>
            <a:r>
              <a:rPr lang="ru-RU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мономицина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 </a:t>
            </a:r>
            <a:r>
              <a:rPr lang="ru-RU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канамицина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и штамма 344, полученного при слиянии их протопластов, методом </a:t>
            </a:r>
            <a:r>
              <a:rPr lang="ru-RU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рестрикционных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«</a:t>
            </a:r>
            <a:r>
              <a:rPr lang="ru-RU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фингерпринтов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 тотальной ДНК. Антибиотики и химиотерапия, 1992, № 5, с. 5-7. 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ru-RU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Маланичева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И.А., </a:t>
            </a:r>
            <a:r>
              <a:rPr lang="ru-RU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Козьмян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Л.И., Белова А.Ю., Дудник Ю.В. Использование метода слияния и регенерации протопластов для поиска продуцентов антибиотиков среди неактивных штаммов </a:t>
            </a:r>
            <a:r>
              <a:rPr lang="ru-RU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стрептомицетов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1993, № 6, 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</a:t>
            </a:r>
            <a:r>
              <a:rPr lang="en-US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3. 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Малкина Н.Д., Дудник Ю.В. Образование антибиотиков неактивными культурами актиномицетов после обработки </a:t>
            </a:r>
            <a:r>
              <a:rPr lang="ru-RU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этидий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бромидом. Антибиотики и химиотерапия</a:t>
            </a:r>
            <a:r>
              <a:rPr lang="en-US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1993, №8. 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Malkina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N.D.,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Lysenkova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L.N.,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Lazhko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E.I.,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Galatenko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O.A.,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Katrukha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G.S., Dudnik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Yu.V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167-A, a new antibiotic produced by a mutant of an inactive wild strain of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Amycolata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autotrophica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J of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Antib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1993.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42220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C23426FA-C83B-4D3D-88DA-8CE15643A689}"/>
              </a:ext>
            </a:extLst>
          </p:cNvPr>
          <p:cNvSpPr/>
          <p:nvPr/>
        </p:nvSpPr>
        <p:spPr>
          <a:xfrm>
            <a:off x="933060" y="387643"/>
            <a:ext cx="9993085" cy="5847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Публикации  Ю.В. Дудника с 1987 по 2003 годы </a:t>
            </a:r>
            <a:r>
              <a:rPr lang="ru-RU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(продолжение)</a:t>
            </a:r>
          </a:p>
          <a:p>
            <a:pPr lvl="0"/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</a:p>
          <a:p>
            <a:pPr lvl="0"/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Дудник Ю.В. Перспективы создания препаратов, активных в отношении устойчивых форм бактерий. Антибиотики и химиотерапия, 1999, № 12, стр. 15. </a:t>
            </a:r>
          </a:p>
          <a:p>
            <a:pPr lvl="0"/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Леонтьева О.В., Тренин А.С., Бухман В.М., Дудник Ю.В. Цитотоксичность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мевалоната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ловастатина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карминомицина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 отношении человеческих злокачественных Т-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лимфобластов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МО1Т – 4 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 vivo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Антибиотики и химиотерапия 1999, № 2, стр. 13. </a:t>
            </a:r>
          </a:p>
          <a:p>
            <a:pPr lvl="0"/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Тренин А.С., Толстых И.В., Терехова Л.П.,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Зенкова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В.А., Макарова М.О., Гладких Е.Г., Бычкова О.П.,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Катруха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Г.С., Дудник Ю.В.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Гиполипидемическое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действие антибиотика 86/88 (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энниатина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В) в культуре клеток 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Антибиотики и химиотерапия., 2000, № 4 стр.6. </a:t>
            </a:r>
          </a:p>
          <a:p>
            <a:pPr lvl="0"/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Дудник Ю.В. Экология лекарственной устойчивости. Антибиотики и химиотерапия ,2001, № 11, стр.7-11.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6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/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Тренин А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., 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Федорова Г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.,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Лайко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А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., 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Дудник Ю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Увеличение продуцента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эремомицина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 результате регенерации и УФ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облучения протопластов </a:t>
            </a:r>
            <a:r>
              <a:rPr lang="en-US" sz="16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Amycolatopsis</a:t>
            </a:r>
            <a:r>
              <a:rPr lang="en-US" sz="16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orientalis</a:t>
            </a:r>
            <a:r>
              <a:rPr lang="en-US" sz="16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subsp. </a:t>
            </a:r>
            <a:r>
              <a:rPr lang="en-US" sz="16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erevomycin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Антибиотики и химиотерапия, 2001, № 3, стр.6-11.</a:t>
            </a:r>
            <a:r>
              <a:rPr lang="pt-BR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6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/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pt-BR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Olga V. Efremenkova, Ekaterina Yu. Ershova, Irina V. Tolstych, Valentina A. Zenkova and Yuri V. Dudnik. 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Antimicrobial activity of Medicinal Mushrooms from the Genus </a:t>
            </a:r>
            <a:r>
              <a:rPr lang="en-US" sz="16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Coprinus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(Fr.) S. F. Gray (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Agaricomycetideae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). International Journal of Medicinal Mushrooms. 2003.  V. 5.  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37-41.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lvl="0"/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Е. Ю. Ершова, О. В.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Ефременкова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Ю. В. Дудник. Метод очистки грибных культур от бактериальной контаминации. Микология и фитопатология. 2003.   Т. 37. №4. С. 92-95. </a:t>
            </a:r>
          </a:p>
          <a:p>
            <a:pPr lvl="0"/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Ершова Е.Ю., Тихонова О.В.,</a:t>
            </a:r>
            <a:r>
              <a:rPr lang="ru-RU" sz="1600" u="word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Лурье Л.М.,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Ефременкова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О. В.,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Камзолкина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О. В.,</a:t>
            </a:r>
            <a:r>
              <a:rPr lang="ru-RU" sz="1600" u="word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Дудник Ю. В. Антимикробная  активность штаммов </a:t>
            </a:r>
            <a:r>
              <a:rPr lang="en-US" sz="16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Laetiporus</a:t>
            </a:r>
            <a:r>
              <a:rPr lang="en-US" sz="16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sulphureus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 условиях глубинного культивирования. Антибиотики и химиотерапия. 2003. Т. 48. №1.  С. 18-22. </a:t>
            </a:r>
          </a:p>
        </p:txBody>
      </p:sp>
    </p:spTree>
    <p:extLst>
      <p:ext uri="{BB962C8B-B14F-4D97-AF65-F5344CB8AC3E}">
        <p14:creationId xmlns:p14="http://schemas.microsoft.com/office/powerpoint/2010/main" val="4831210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36DED471-ADEE-4A8E-A045-2D0B37E781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258"/>
          <a:stretch/>
        </p:blipFill>
        <p:spPr>
          <a:xfrm>
            <a:off x="1885874" y="1500325"/>
            <a:ext cx="8342327" cy="498925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AE6B8E1-0A26-4D1F-B4A9-E06163C0EA54}"/>
              </a:ext>
            </a:extLst>
          </p:cNvPr>
          <p:cNvSpPr txBox="1"/>
          <p:nvPr/>
        </p:nvSpPr>
        <p:spPr>
          <a:xfrm>
            <a:off x="270589" y="204186"/>
            <a:ext cx="1111946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Соотношение продуцентов новых антибиотиков из разных таксономических групп, открытых в разные периоды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Berdy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2005)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72600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2EDB24B4-003A-49CD-A19C-3FBBCDCC8B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2345" y="1023350"/>
            <a:ext cx="4043519" cy="539135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1DA01765-81D8-42C4-A06C-E7ED1EC649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0783" y="920129"/>
            <a:ext cx="4188254" cy="558433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5838" y="132296"/>
            <a:ext cx="109027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1994 года под руководством Ю.В. Дудника началось исследование антибиотических свойств  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базидиальных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грибов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2986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3A450996-BE00-41C1-B6B4-97769722C8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299"/>
          <a:stretch/>
        </p:blipFill>
        <p:spPr>
          <a:xfrm>
            <a:off x="7665856" y="4147487"/>
            <a:ext cx="4572396" cy="2630307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8CC5BCA9-9FBC-4B1A-A8B8-792AD3A9137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532" b="7766"/>
          <a:stretch/>
        </p:blipFill>
        <p:spPr>
          <a:xfrm>
            <a:off x="7568013" y="729891"/>
            <a:ext cx="4572396" cy="263030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7C510801-8FC3-4751-A399-719BC919603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852" t="13645" r="3918" b="52215"/>
          <a:stretch/>
        </p:blipFill>
        <p:spPr>
          <a:xfrm>
            <a:off x="231048" y="872022"/>
            <a:ext cx="3586578" cy="180660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BFB13D69-8615-4EE5-BAE3-0B75F3D5B9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5237" y="1812987"/>
            <a:ext cx="2125629" cy="133389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45683EC8-905F-4075-AADA-F30357352B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645" y="3146883"/>
            <a:ext cx="2230144" cy="166994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D49ABB4D-7CBB-40A1-9530-4C0CF78D36B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44054" y="3792700"/>
            <a:ext cx="2228295" cy="166994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4149D30B-84A4-4422-8658-261208822309}"/>
              </a:ext>
            </a:extLst>
          </p:cNvPr>
          <p:cNvSpPr txBox="1"/>
          <p:nvPr/>
        </p:nvSpPr>
        <p:spPr>
          <a:xfrm>
            <a:off x="7750204" y="3497802"/>
            <a:ext cx="42080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Производное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немотиновой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кислоты из 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Coprinus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congregatus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17D50F01-6B5D-4A08-96DC-6EF50B1234DE}"/>
              </a:ext>
            </a:extLst>
          </p:cNvPr>
          <p:cNvSpPr txBox="1"/>
          <p:nvPr/>
        </p:nvSpPr>
        <p:spPr>
          <a:xfrm>
            <a:off x="470165" y="225691"/>
            <a:ext cx="28081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Иллудины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из </a:t>
            </a:r>
            <a:r>
              <a:rPr lang="en-US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Omphalotus</a:t>
            </a:r>
            <a:r>
              <a:rPr lang="en-US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olearius</a:t>
            </a:r>
            <a:endParaRPr lang="ru-RU" b="1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1612373C-166E-445E-9269-F21178ED653B}"/>
              </a:ext>
            </a:extLst>
          </p:cNvPr>
          <p:cNvSpPr txBox="1"/>
          <p:nvPr/>
        </p:nvSpPr>
        <p:spPr>
          <a:xfrm>
            <a:off x="8104028" y="83560"/>
            <a:ext cx="35003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Гиперсинтез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кислот цикла Кребса у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Laetiporus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sulphureus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933CB653-1274-4468-BB81-04FBF5D1500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36531"/>
          <a:stretch/>
        </p:blipFill>
        <p:spPr>
          <a:xfrm>
            <a:off x="4186947" y="4797174"/>
            <a:ext cx="3393604" cy="1330935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8714A48A-EA3F-4649-8F8B-EA1A141F1FC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167544" y="1652098"/>
            <a:ext cx="3651552" cy="273866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5BB5FE0F-B4FF-4EF9-A0AE-5E78DBFB9B58}"/>
              </a:ext>
            </a:extLst>
          </p:cNvPr>
          <p:cNvSpPr txBox="1"/>
          <p:nvPr/>
        </p:nvSpPr>
        <p:spPr>
          <a:xfrm>
            <a:off x="4186947" y="548856"/>
            <a:ext cx="33146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Лагоподин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из 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Coprinus radiatus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238716EA-F05A-45DB-8701-F596A9FFD2E0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b="39842"/>
          <a:stretch/>
        </p:blipFill>
        <p:spPr>
          <a:xfrm>
            <a:off x="6321618" y="4239510"/>
            <a:ext cx="1258933" cy="742675"/>
          </a:xfrm>
          <a:prstGeom prst="rect">
            <a:avLst/>
          </a:prstGeom>
        </p:spPr>
      </p:pic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xmlns="" id="{1B0D48A6-92B7-4430-8BAE-E88626C0A2C2}"/>
              </a:ext>
            </a:extLst>
          </p:cNvPr>
          <p:cNvSpPr/>
          <p:nvPr/>
        </p:nvSpPr>
        <p:spPr>
          <a:xfrm>
            <a:off x="135179" y="4961913"/>
            <a:ext cx="170249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altLang="ru-RU" b="1" dirty="0">
                <a:solidFill>
                  <a:srgbClr val="000000"/>
                </a:solidFill>
                <a:latin typeface="Times New Roman" panose="02020603050405020304" pitchFamily="18" charset="0"/>
              </a:rPr>
              <a:t>4 </a:t>
            </a:r>
            <a:r>
              <a:rPr lang="ru-RU" altLang="ru-RU" b="1" dirty="0">
                <a:solidFill>
                  <a:srgbClr val="000000"/>
                </a:solidFill>
                <a:latin typeface="Times New Roman" panose="02020603050405020304" pitchFamily="18" charset="0"/>
              </a:rPr>
              <a:t>антибиотика против </a:t>
            </a:r>
            <a:r>
              <a:rPr lang="en-US" altLang="ru-RU" b="1" dirty="0">
                <a:solidFill>
                  <a:srgbClr val="000000"/>
                </a:solidFill>
                <a:latin typeface="Times New Roman" panose="02020603050405020304" pitchFamily="18" charset="0"/>
              </a:rPr>
              <a:t>MRSA, </a:t>
            </a:r>
            <a:r>
              <a:rPr lang="en-US" altLang="ru-RU" b="1" i="1" dirty="0">
                <a:solidFill>
                  <a:srgbClr val="000000"/>
                </a:solidFill>
                <a:latin typeface="Times New Roman" panose="02020603050405020304" pitchFamily="18" charset="0"/>
              </a:rPr>
              <a:t>E.coli,</a:t>
            </a:r>
            <a:endParaRPr lang="ru-RU" altLang="ru-RU" b="1" i="1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25DCDC8D-16BF-4DB0-8CD4-E4A1EEE805D2}"/>
              </a:ext>
            </a:extLst>
          </p:cNvPr>
          <p:cNvSpPr txBox="1"/>
          <p:nvPr/>
        </p:nvSpPr>
        <p:spPr>
          <a:xfrm>
            <a:off x="135179" y="5785291"/>
            <a:ext cx="33555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ru-RU" b="1" i="1" dirty="0">
                <a:solidFill>
                  <a:srgbClr val="000000"/>
                </a:solidFill>
                <a:latin typeface="Times New Roman" panose="02020603050405020304" pitchFamily="18" charset="0"/>
              </a:rPr>
              <a:t>Pseudomonas aeruginosa</a:t>
            </a:r>
            <a:r>
              <a:rPr lang="ru-RU" altLang="ru-RU" b="1" i="1" dirty="0">
                <a:solidFill>
                  <a:srgbClr val="000000"/>
                </a:solidFill>
                <a:latin typeface="Times New Roman" panose="02020603050405020304" pitchFamily="18" charset="0"/>
              </a:rPr>
              <a:t>,</a:t>
            </a:r>
            <a:r>
              <a:rPr lang="en-US" altLang="ru-RU" b="1" dirty="0">
                <a:solidFill>
                  <a:srgbClr val="000000"/>
                </a:solidFill>
                <a:latin typeface="Times New Roman" panose="02020603050405020304" pitchFamily="18" charset="0"/>
              </a:rPr>
              <a:t/>
            </a:r>
            <a:br>
              <a:rPr lang="en-US" altLang="ru-RU" b="1" dirty="0">
                <a:solidFill>
                  <a:srgbClr val="000000"/>
                </a:solidFill>
                <a:latin typeface="Times New Roman" panose="02020603050405020304" pitchFamily="18" charset="0"/>
              </a:rPr>
            </a:br>
            <a:r>
              <a:rPr lang="en-US" altLang="ru-RU" b="1" i="1" dirty="0">
                <a:solidFill>
                  <a:srgbClr val="000000"/>
                </a:solidFill>
                <a:latin typeface="Times New Roman" panose="02020603050405020304" pitchFamily="18" charset="0"/>
              </a:rPr>
              <a:t>Aspergillus </a:t>
            </a:r>
            <a:r>
              <a:rPr lang="en-US" altLang="ru-RU" b="1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niger</a:t>
            </a:r>
            <a:endParaRPr lang="ru-RU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FDAAC84A-AA67-4688-9FC7-CAB590D08DE0}"/>
              </a:ext>
            </a:extLst>
          </p:cNvPr>
          <p:cNvSpPr txBox="1"/>
          <p:nvPr/>
        </p:nvSpPr>
        <p:spPr>
          <a:xfrm>
            <a:off x="2548171" y="3186891"/>
            <a:ext cx="15266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ru-RU" b="1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Daedalea</a:t>
            </a:r>
            <a:r>
              <a:rPr lang="en-US" altLang="ru-RU" b="1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ru-RU" b="1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quercina</a:t>
            </a:r>
            <a:r>
              <a:rPr lang="ru-RU" altLang="ru-RU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218476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>
            <a:extLst>
              <a:ext uri="{FF2B5EF4-FFF2-40B4-BE49-F238E27FC236}">
                <a16:creationId xmlns:a16="http://schemas.microsoft.com/office/drawing/2014/main" xmlns="" id="{9F64E83D-BAFB-423B-B914-1E873DFB46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275035"/>
            <a:ext cx="10972800" cy="843551"/>
          </a:xfrm>
        </p:spPr>
        <p:txBody>
          <a:bodyPr/>
          <a:lstStyle/>
          <a:p>
            <a:r>
              <a:rPr lang="ru-RU" altLang="ru-RU" sz="2800" b="1" dirty="0">
                <a:latin typeface="Times New Roman" panose="02020603050405020304" pitchFamily="18" charset="0"/>
              </a:rPr>
              <a:t>Химическая характеристика антибиотиков базидиомицетов</a:t>
            </a:r>
          </a:p>
        </p:txBody>
      </p:sp>
      <p:sp>
        <p:nvSpPr>
          <p:cNvPr id="116739" name="Rectangle 3">
            <a:extLst>
              <a:ext uri="{FF2B5EF4-FFF2-40B4-BE49-F238E27FC236}">
                <a16:creationId xmlns:a16="http://schemas.microsoft.com/office/drawing/2014/main" xmlns="" id="{7961CE6B-C8DF-4E78-88D8-678C3BD286C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09600" y="1600200"/>
            <a:ext cx="5746812" cy="4525566"/>
          </a:xfrm>
        </p:spPr>
        <p:txBody>
          <a:bodyPr/>
          <a:lstStyle/>
          <a:p>
            <a:endParaRPr lang="ru-RU" altLang="ru-RU" sz="1200" b="1" dirty="0"/>
          </a:p>
          <a:p>
            <a:r>
              <a:rPr lang="ru-RU" altLang="ru-RU" sz="2100" b="1" dirty="0">
                <a:latin typeface="Times New Roman" panose="02020603050405020304" pitchFamily="18" charset="0"/>
              </a:rPr>
              <a:t>Большое разнообразие структур.</a:t>
            </a:r>
          </a:p>
          <a:p>
            <a:r>
              <a:rPr lang="ru-RU" altLang="ru-RU" sz="2100" b="1" dirty="0">
                <a:latin typeface="Times New Roman" panose="02020603050405020304" pitchFamily="18" charset="0"/>
              </a:rPr>
              <a:t>Преимущественно  углеводы, небольшой процент азотсодержащих  антибиотиков.</a:t>
            </a:r>
          </a:p>
          <a:p>
            <a:r>
              <a:rPr lang="ru-RU" altLang="ru-RU" sz="2100" b="1" dirty="0">
                <a:latin typeface="Times New Roman" panose="02020603050405020304" pitchFamily="18" charset="0"/>
              </a:rPr>
              <a:t>Много непредельных соединений (преимущественно антибактериального действия).</a:t>
            </a:r>
          </a:p>
          <a:p>
            <a:r>
              <a:rPr lang="ru-RU" altLang="ru-RU" sz="2100" b="1" dirty="0">
                <a:latin typeface="Times New Roman" panose="02020603050405020304" pitchFamily="18" charset="0"/>
              </a:rPr>
              <a:t>Много ароматических соединений (преимущественно противогрибкового действия).</a:t>
            </a:r>
          </a:p>
          <a:p>
            <a:r>
              <a:rPr lang="ru-RU" altLang="ru-RU" sz="2100" b="1" dirty="0">
                <a:latin typeface="Times New Roman" panose="02020603050405020304" pitchFamily="18" charset="0"/>
              </a:rPr>
              <a:t>Преобладают антибиотики терпеновой структуры.</a:t>
            </a:r>
          </a:p>
          <a:p>
            <a:endParaRPr lang="ru-RU" altLang="ru-RU" sz="2100" b="1" dirty="0">
              <a:latin typeface="Times New Roman" panose="02020603050405020304" pitchFamily="18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07AD3159-C508-4773-889E-BF60520DE1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31" t="9494" r="4366" b="10505"/>
          <a:stretch/>
        </p:blipFill>
        <p:spPr>
          <a:xfrm>
            <a:off x="7066625" y="1873187"/>
            <a:ext cx="4489567" cy="379076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Заголовок 1">
            <a:extLst>
              <a:ext uri="{FF2B5EF4-FFF2-40B4-BE49-F238E27FC236}">
                <a16:creationId xmlns:a16="http://schemas.microsoft.com/office/drawing/2014/main" xmlns="" id="{BB90D6B1-C041-4892-AF13-46E236DA97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3" y="152400"/>
            <a:ext cx="11718525" cy="779755"/>
          </a:xfrm>
        </p:spPr>
        <p:txBody>
          <a:bodyPr/>
          <a:lstStyle/>
          <a:p>
            <a:pPr algn="ctr"/>
            <a:r>
              <a:rPr lang="ru-RU" altLang="ru-RU" sz="2800" b="1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+mn-cs"/>
              </a:rPr>
              <a:t>Научно-исследовательский институт по изысканию новых антибиотиков имени </a:t>
            </a:r>
            <a:r>
              <a:rPr lang="ru-RU" altLang="ru-RU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+mn-cs"/>
              </a:rPr>
              <a:t>Г.Ф.Гаузе</a:t>
            </a:r>
            <a:r>
              <a:rPr lang="ru-RU" altLang="ru-RU" sz="2800" b="1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+mn-cs"/>
              </a:rPr>
              <a:t> РАМН</a:t>
            </a:r>
            <a:endParaRPr lang="ru-RU" altLang="ru-RU" dirty="0"/>
          </a:p>
        </p:txBody>
      </p:sp>
      <p:pic>
        <p:nvPicPr>
          <p:cNvPr id="9220" name="Picture 7" descr="12_285">
            <a:extLst>
              <a:ext uri="{FF2B5EF4-FFF2-40B4-BE49-F238E27FC236}">
                <a16:creationId xmlns:a16="http://schemas.microsoft.com/office/drawing/2014/main" xmlns="" id="{17B4DF13-25F7-427D-8484-F7EA61E232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43" r="4013"/>
          <a:stretch>
            <a:fillRect/>
          </a:stretch>
        </p:blipFill>
        <p:spPr bwMode="auto">
          <a:xfrm>
            <a:off x="281206" y="1222475"/>
            <a:ext cx="5376401" cy="4333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60C4673C-F089-4712-92D5-8AE4DC1CB8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1731" y="1129145"/>
            <a:ext cx="3316919" cy="442669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16343" y="5555835"/>
            <a:ext cx="1087941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Стараниями Ю.В. Дудника Институту было присвоено имя великого ученого, одного из основоположников науки об антибиотиках и бывшего директора Института академика Георгия </a:t>
            </a:r>
            <a:r>
              <a:rPr lang="ru-RU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Францевича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Гаузе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Это было одно из последних важных дел, выполненных Юрием Васильевичем. </a:t>
            </a:r>
            <a:r>
              <a:rPr lang="ru-RU" sz="1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21 октября 2003 </a:t>
            </a:r>
            <a:r>
              <a:rPr lang="ru-RU" sz="16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после непродолжительной тяжелой болезни он ушел из жизни.</a:t>
            </a:r>
            <a:endParaRPr lang="ru-RU" sz="16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297AA237-077E-41FA-88DE-0B5EEEC761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674" y="1022976"/>
            <a:ext cx="5963350" cy="3543018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95FDC17B-BC80-4F8E-BBBF-185E610C80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4461" y="3118283"/>
            <a:ext cx="5141110" cy="335354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9535" y="311285"/>
            <a:ext cx="115836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Юрий Васильевич Дудник с сотрудниками Института по изысканию новых антибиотиков имени Г.Ф.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Гаузе</a:t>
            </a: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Фотографии разных лет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52191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ACE1164-E3F9-49B6-9FB1-FE0327A21F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2458" y="133164"/>
            <a:ext cx="9694416" cy="714379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Юрий Васильевич Дудник. Основные даты жизни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88B81A2D-2AD7-4189-809C-2EDFF32C5A96}"/>
              </a:ext>
            </a:extLst>
          </p:cNvPr>
          <p:cNvSpPr/>
          <p:nvPr/>
        </p:nvSpPr>
        <p:spPr>
          <a:xfrm>
            <a:off x="304801" y="847543"/>
            <a:ext cx="11430740" cy="27449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7 июня 1938 - родился в Москве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семье преподавателей Московского областного педагогического Института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1955 - с медалью окончил 135 среднюю школу г. Москвы и поступил в Московский Государственный Университет им. М.В. Ломоносова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1962 - с отличием окончил МГУ и поступил в аспирантуру НИИНА по специальности «микробиология» 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1965 – защитил кандидатскую диссертация на тему: «О механизме действия некоторых противоопухолевых антибиотиков, вызывающих индукцию у лизогенных бактерий» (по специальности «микробиология»)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1981 – защитил докторскую диссертацию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 тему: «Исследование механизмов действия противоопухолевых антибиотиков – ингибиторов синтеза нуклеиновых кислот» (по специальности «химиотерапия и антибиотики»)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1984 – возглавил лабораторию молекулярно-биологических исследований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EC40D576-DBF6-442E-9F34-DC72C2F00D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0621" y="3495524"/>
            <a:ext cx="3586578" cy="269179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98A7637A-93A0-4AD1-A1E8-8C68F17DBD52}"/>
              </a:ext>
            </a:extLst>
          </p:cNvPr>
          <p:cNvSpPr txBox="1"/>
          <p:nvPr/>
        </p:nvSpPr>
        <p:spPr>
          <a:xfrm>
            <a:off x="304801" y="3525036"/>
            <a:ext cx="7719874" cy="33329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1986 - присвоено ученое звание профессора по специальности «химиотерапия и антибиотики»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1986 - возглавил Институт по изысканию новых антибиотиков АМН СССР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1987 году -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возглавил лабораторию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микробиологического изучения продуцентов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1993 - избран членом-корреспондентом РАМН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1994 – организация международного симпозиума 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ISBA94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2001 - благодаря усилиям Ю.В. Дудника Институт стал носить имя Г.Ф.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Гаузе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21 октября 2003 - ушел из жизни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925374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5835B309-AC83-4428-A8C7-199490847B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4474" y="3003292"/>
            <a:ext cx="5587121" cy="373929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E9348B0C-D26F-4CD0-9614-7EE77C7AB3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208" y="292240"/>
            <a:ext cx="6365289" cy="4480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730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34C0AFD6-BEDB-40B7-972C-F046BE9E3C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822" y="421733"/>
            <a:ext cx="6009963" cy="418573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1A91B052-9C36-425A-B955-83771F67A5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9554" y="2257192"/>
            <a:ext cx="3152381" cy="438095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AE7697E7-59CA-4B97-AA01-220406A975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222" y="574133"/>
            <a:ext cx="7285840" cy="5074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5647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AECAC09D-BE5C-4849-B7CC-5644130B17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528" y="231564"/>
            <a:ext cx="6417324" cy="4902604"/>
          </a:xfrm>
          <a:prstGeom prst="rect">
            <a:avLst/>
          </a:prstGeom>
        </p:spPr>
      </p:pic>
      <p:pic>
        <p:nvPicPr>
          <p:cNvPr id="1026" name="Рисунок 3">
            <a:extLst>
              <a:ext uri="{FF2B5EF4-FFF2-40B4-BE49-F238E27FC236}">
                <a16:creationId xmlns:a16="http://schemas.microsoft.com/office/drawing/2014/main" xmlns="" id="{A105B514-F160-4608-9EAF-2B737F9BB3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730077" y="2442893"/>
            <a:ext cx="3305621" cy="5142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62236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31339EAB-B453-41EB-A3AE-BF300EB83D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562" y="2871948"/>
            <a:ext cx="4542325" cy="3024497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FCEE382B-CADF-4F51-864B-3FAD94357BC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433" t="28071" r="17132" b="30889"/>
          <a:stretch/>
        </p:blipFill>
        <p:spPr>
          <a:xfrm>
            <a:off x="1443585" y="719845"/>
            <a:ext cx="3452852" cy="1754872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7583" y="719845"/>
            <a:ext cx="3417499" cy="2638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622" y="4060974"/>
            <a:ext cx="3503099" cy="1767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86086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D2261A8-8A81-4B8C-8DDC-DCE9E97E8E15}"/>
              </a:ext>
            </a:extLst>
          </p:cNvPr>
          <p:cNvSpPr txBox="1"/>
          <p:nvPr/>
        </p:nvSpPr>
        <p:spPr>
          <a:xfrm>
            <a:off x="658121" y="1045514"/>
            <a:ext cx="6565283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 1955 году он с медалью окончил 135 среднюю школу г. Москвы и поступил в Московский Государственный Университет им. М.В. Ломоносова на физический факультет. Его интерес к биологическим проблемам привел к тому, что после второго курса он перешел на биолого-почвенный факультет. </a:t>
            </a:r>
          </a:p>
          <a:p>
            <a:endParaRPr lang="ru-RU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Ю. В. Дудник на кафедре низших растений овладевал специальностью под руководством профессора М.В. Горленко. Еще в студенческие годы Ю.В. Дудник отличался большим кругозором, активно интересовался биологией и сопредельными науками. Курсовую и дипломную работу он выполнял в Институте по изысканию новых антибиотиков РАМН в Лаборатории изыскания и культивирования продуцентов. С этих пор вся трудовая биография Ю.В. Дудника была связана с Институтом по изысканию новых антибиотиков, который был его единственным местом работы, начиная со студенческой практики и до последних дней жизни. </a:t>
            </a:r>
          </a:p>
          <a:p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 студенческие годы основным объектом для Ю.В. Дудника были водоросли, и как тест-объекты, и как продуценты. </a:t>
            </a:r>
            <a:endParaRPr lang="ru-RU" dirty="0"/>
          </a:p>
          <a:p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E9C0B8EC-9075-4E3B-B070-37566C43C1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3083" y="299621"/>
            <a:ext cx="1980952" cy="285714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FE267937-94E8-4484-85D4-6376334EDA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2845" y="3429000"/>
            <a:ext cx="4455477" cy="334160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513A749-54DA-43A9-B913-40BB183F790C}"/>
              </a:ext>
            </a:extLst>
          </p:cNvPr>
          <p:cNvSpPr txBox="1"/>
          <p:nvPr/>
        </p:nvSpPr>
        <p:spPr>
          <a:xfrm>
            <a:off x="1145220" y="383794"/>
            <a:ext cx="70666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Учеба в МГУ имени М.В. Ломоносова</a:t>
            </a:r>
          </a:p>
        </p:txBody>
      </p:sp>
    </p:spTree>
    <p:extLst>
      <p:ext uri="{BB962C8B-B14F-4D97-AF65-F5344CB8AC3E}">
        <p14:creationId xmlns:p14="http://schemas.microsoft.com/office/powerpoint/2010/main" val="40971781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E0222C4C-E1CB-4049-A6E7-D9D0AADBD22B}"/>
              </a:ext>
            </a:extLst>
          </p:cNvPr>
          <p:cNvSpPr/>
          <p:nvPr/>
        </p:nvSpPr>
        <p:spPr>
          <a:xfrm>
            <a:off x="186432" y="673212"/>
            <a:ext cx="7313408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 1962 году после окончания с отличием Университета поступил в аспирантуру по специальности «микробиология». Научным руководителем Ю.В. Дудника стал профессор Г.Ф.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Гаузе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</a:p>
          <a:p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Г.Ф. </a:t>
            </a:r>
            <a:r>
              <a:rPr lang="ru-RU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Гаузе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была поставлена задача разработать метод, который позволил бы упростить и интенсифицировать изыскание противоопухолевых антибиотиков. Тестирование на перевиваемых опухолях у животных весьма трудоемко и зачастую при перенесении в клинику отобранные вещества оказывались неэффективными на людях. Было важно разработать метод отбора на бактериях, дающий минимальное число ложно-положительных ответов.</a:t>
            </a:r>
          </a:p>
          <a:p>
            <a:endParaRPr lang="ru-RU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Была изучена индукция умеренных фагов в культурах лизогенных бактерий под действием противоопухолевых антибиотиков и разработать метод отбора таких антибиотиков с использованием лизогенной бактерии </a:t>
            </a:r>
            <a:r>
              <a:rPr lang="en-US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Micrococcus </a:t>
            </a:r>
            <a:r>
              <a:rPr lang="en-US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lysodeikticus</a:t>
            </a:r>
            <a:r>
              <a:rPr lang="en-US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 качестве тест-штамма. Установлено, что индукцию фага у лизогенных бактерий вызывают только определенный класс соединений, а именно ингибиторы синтеза ДНК, повреждающие структуру ДНК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;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ингибиторы синтеза белка, РНК, клеточной оболочки индукцию не вызывал. Антибактериальные антибиотики индукцию также не вызывали.</a:t>
            </a: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4513F3E6-2734-4C5B-935C-1A38F572B6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0776" y="738118"/>
            <a:ext cx="4183302" cy="269088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3B5EEBFE-9DA3-4898-B296-96274BC292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7139" y="3428999"/>
            <a:ext cx="4226939" cy="328988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8C210E1-D427-46F6-81DE-738C665C944C}"/>
              </a:ext>
            </a:extLst>
          </p:cNvPr>
          <p:cNvSpPr txBox="1"/>
          <p:nvPr/>
        </p:nvSpPr>
        <p:spPr>
          <a:xfrm>
            <a:off x="481186" y="166724"/>
            <a:ext cx="73134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Учеба в аспирантуре ВНИИНА АМН СССР</a:t>
            </a:r>
          </a:p>
        </p:txBody>
      </p:sp>
    </p:spTree>
    <p:extLst>
      <p:ext uri="{BB962C8B-B14F-4D97-AF65-F5344CB8AC3E}">
        <p14:creationId xmlns:p14="http://schemas.microsoft.com/office/powerpoint/2010/main" val="15866038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8C26B616-3472-492A-A075-28BBB3021ECB}"/>
              </a:ext>
            </a:extLst>
          </p:cNvPr>
          <p:cNvSpPr/>
          <p:nvPr/>
        </p:nvSpPr>
        <p:spPr>
          <a:xfrm>
            <a:off x="523782" y="702887"/>
            <a:ext cx="6258757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Свою задачу по работе над докторской диссертацией Ю.В. Дудник сформулировал следующим образом: «Изучение молекулярных механизмов действия противоопухолевых антибиотиков, полученных в Институте по изысканию новых антибиотиков АМН СССР». </a:t>
            </a:r>
          </a:p>
          <a:p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Были получены важные результаты, свидетельствующие о специфике механизмов действия на ДНК-матрицу каждого из изученных противоопухолевых антибиотиков, открытых и разработанных в институте: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сибиромицина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карминомицина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беромицина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рубомицина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брунеомицина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Отмечены важнейшие причины, определяющие избирательность действия противоопухолевых антибиотиков:</a:t>
            </a:r>
          </a:p>
          <a:p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1. Различия в проницаемости цитоплазматической мембраны клеток разных тканей;</a:t>
            </a:r>
          </a:p>
          <a:p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2. Различия в способности клеток к биологической трансформации антибиотиков (процессы активации-инактивации);</a:t>
            </a:r>
          </a:p>
          <a:p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3. Различия в доступности ДНК-мишени в разных клетках;</a:t>
            </a:r>
          </a:p>
          <a:p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4. различия в способности клеток разных тканей к репарации </a:t>
            </a:r>
          </a:p>
          <a:p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повреждений, вызываемых противоопухолевыми препаратами. </a:t>
            </a:r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63A8BA6A-3925-4D09-9132-9B56A1BB5D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4037" y="3755864"/>
            <a:ext cx="4823573" cy="303094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ED2FF1AF-80D2-4C29-97CE-289BB190C5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4038" y="506027"/>
            <a:ext cx="4758486" cy="303094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926FED6F-8CF9-4AFB-BCA1-92DDF2714E1B}"/>
              </a:ext>
            </a:extLst>
          </p:cNvPr>
          <p:cNvSpPr txBox="1"/>
          <p:nvPr/>
        </p:nvSpPr>
        <p:spPr>
          <a:xfrm>
            <a:off x="572608" y="114189"/>
            <a:ext cx="61611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над докторской диссертацией</a:t>
            </a:r>
          </a:p>
        </p:txBody>
      </p:sp>
    </p:spTree>
    <p:extLst>
      <p:ext uri="{BB962C8B-B14F-4D97-AF65-F5344CB8AC3E}">
        <p14:creationId xmlns:p14="http://schemas.microsoft.com/office/powerpoint/2010/main" val="12871085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97BDFE2-9CA5-4E2C-9FAB-EB7D32829D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146002" cy="1303877"/>
          </a:xfrm>
        </p:spPr>
        <p:txBody>
          <a:bodyPr>
            <a:normAutofit fontScale="90000"/>
          </a:bodyPr>
          <a:lstStyle/>
          <a:p>
            <a: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Гаузе</a:t>
            </a:r>
            <a:r>
              <a:rPr lang="ru-RU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Г.Ф., Дудник Ю.В. Противоопухолевые антибиотики. М., Медицина, сер. Фундаментальные науки – медицине. 1987, 174 с.</a:t>
            </a:r>
            <a:r>
              <a:rPr lang="ru-RU" b="1" dirty="0"/>
              <a:t/>
            </a:r>
            <a:br>
              <a:rPr lang="ru-RU" b="1" dirty="0"/>
            </a:br>
            <a:endParaRPr lang="ru-RU" b="1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1CFC4A9B-F911-4C86-ABD1-5452851FE4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9525"/>
          <a:stretch/>
        </p:blipFill>
        <p:spPr>
          <a:xfrm>
            <a:off x="9473821" y="1217952"/>
            <a:ext cx="2349885" cy="392580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C3116459-9A03-41D5-AC7C-763AB76738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19207" y="5217798"/>
            <a:ext cx="2459115" cy="127728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85751D5-90FE-4CCF-88A0-B7B637A33ADF}"/>
              </a:ext>
            </a:extLst>
          </p:cNvPr>
          <p:cNvSpPr txBox="1"/>
          <p:nvPr/>
        </p:nvSpPr>
        <p:spPr>
          <a:xfrm>
            <a:off x="885177" y="5363271"/>
            <a:ext cx="805204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Ю.В. Дудник о Г.Ф. </a:t>
            </a:r>
            <a:r>
              <a:rPr lang="ru-RU" sz="20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Гаузе</a:t>
            </a:r>
            <a:r>
              <a:rPr lang="ru-RU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«Г.Ф.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Гаузе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всегда отличала высокая требовательность к себе и к результатам эксперимента, скромность, нетерпимость к рекламе, ко всему показному, доступность и доброта.»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B3CC2813-8DE3-4FAA-8F86-543D1EEAA5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5949" y="1790004"/>
            <a:ext cx="2696555" cy="339045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CE77A09A-C4DE-44C1-AA7D-20EA385F27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20150" y="1766129"/>
            <a:ext cx="2607105" cy="3476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2182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CFC21A50-C916-4E0C-8D4D-3708B2D48619}"/>
              </a:ext>
            </a:extLst>
          </p:cNvPr>
          <p:cNvSpPr txBox="1"/>
          <p:nvPr/>
        </p:nvSpPr>
        <p:spPr>
          <a:xfrm>
            <a:off x="6622742" y="1228397"/>
            <a:ext cx="472588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По мнению профессора Г.Ф. </a:t>
            </a:r>
            <a:r>
              <a:rPr lang="ru-RU" sz="2000" b="1" u="sng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Гаузе</a:t>
            </a:r>
            <a:r>
              <a:rPr lang="ru-RU" sz="2000" b="1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«Будучи хорошим специалистом в области молекулярной биологии и смежных с нею дисциплин, а также в области изучения биохимических механизмов действия антибиотиков, Ю.В. Дудник успешно работает над разрешением многих важных научных проблем и от него можно ожидать дальнейших крупных успехов в науке: для Ю.В. Дудника характерна большая организованность в работе и успешное руководство возглавляемыми им другими специалистами.» </a:t>
            </a:r>
            <a:endParaRPr lang="ru-RU" sz="20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98FED8C2-7011-4D6C-9EAF-B512C0771B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3378" y="1625846"/>
            <a:ext cx="5252621" cy="3501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5975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E3884E0-CFFE-430B-8DF3-926729B2A2C7}"/>
              </a:ext>
            </a:extLst>
          </p:cNvPr>
          <p:cNvSpPr txBox="1"/>
          <p:nvPr/>
        </p:nvSpPr>
        <p:spPr>
          <a:xfrm>
            <a:off x="139083" y="106531"/>
            <a:ext cx="1179476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Ю.В. Дудник создал научную школу и подготовил учеников высокой квалификации в области изучения молекулярно-биологических основ действия противоопухолевых антибиотиков и селективного изыскания продуцентов антибиотиков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451F53A-C71F-433F-AA83-E38ADC8FC41F}"/>
              </a:ext>
            </a:extLst>
          </p:cNvPr>
          <p:cNvSpPr txBox="1"/>
          <p:nvPr/>
        </p:nvSpPr>
        <p:spPr>
          <a:xfrm>
            <a:off x="516384" y="1796266"/>
            <a:ext cx="11159231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Защита кандидатских диссертаций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Нетыкса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Е.М.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Исследование взаимодействия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сибиромицина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 ДНК. 1971 год.</a:t>
            </a:r>
          </a:p>
          <a:p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Падрон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-Солер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Элой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Исследование взаимодействия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брунеомицина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 ДНК ин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виво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ин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витро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1975 год.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Останина Л.Н.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Сравнительное изучение механизма действия некоторых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антрациклиновых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антибиотиков. 1977. </a:t>
            </a:r>
          </a:p>
          <a:p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Козьмян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Л.И.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Исследование структуры и свойств комплекса противоопухолевого антибиотика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сибиромицина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 ДНК. 1979 год.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Тренин А.С.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Репарация повреждений ДНК, вызываемых противоопухолевым антибиотиком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карминомицином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1980 год. 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Резникова М.И.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Подавление синтеза ДНК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антрациклиновыми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антибиотиками: связь с острой токсичностью и факторами, определяющими фармакологические свойства препаратов. 1989 год.</a:t>
            </a:r>
          </a:p>
          <a:p>
            <a:pPr lvl="0">
              <a:defRPr/>
            </a:pPr>
            <a:r>
              <a:rPr lang="ru-RU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Маланичева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И.А.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клеточной инженерии актиномицетов для получения продуцентов новых антибиотиков. 1997 год.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defRPr/>
            </a:pP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Малкина Н.Д.</a:t>
            </a:r>
            <a:r>
              <a:rPr lang="ru-RU" dirty="0">
                <a:solidFill>
                  <a:prstClr val="black"/>
                </a:solidFill>
              </a:rPr>
              <a:t>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Индукция образования антибиотиков неактивными культурами актиномицетов. 1998 год.</a:t>
            </a:r>
          </a:p>
          <a:p>
            <a:pPr lvl="0">
              <a:defRPr/>
            </a:pP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Грузина В.Д.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Индукция роста, образования антибиотиков и морфологической дифференцировки при межвидовых взаимодействиях бактерий. 2003 год.</a:t>
            </a:r>
          </a:p>
          <a:p>
            <a:pPr lvl="0">
              <a:defRPr/>
            </a:pP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Ершова Е.Ю.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Поиск продуцентов антибиотиков грибного происхождения, эффективных в отношении </a:t>
            </a:r>
            <a:r>
              <a:rPr lang="ru-RU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метициллинрезистентных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стафилококков. 2003 год.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504025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80854ED-F55E-484A-A799-75269E933075}"/>
              </a:ext>
            </a:extLst>
          </p:cNvPr>
          <p:cNvSpPr txBox="1"/>
          <p:nvPr/>
        </p:nvSpPr>
        <p:spPr>
          <a:xfrm>
            <a:off x="399495" y="671691"/>
            <a:ext cx="1120362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●   Председатель ученого совета и Специализированного ученого совета  ВНИИНА АМН СССР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●   Член специализированного ученого совета по защите докторских диссертаций при Государственном научном центре по антибиотикам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●   Член проблемной комиссии «Изучение новых антибиотиков при Президиуме АМН СССР»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●   Член редакционного совета журналов «Антибиотики и медицинская биотехнология» и 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Journal of Antibiotics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●   Научно-технического совета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Минмедбиопрома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СССР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●   Председатель секции антибиотиков Московского отделения Всесоюзного биохимического общества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●   Председатель Межведомственного Научного совета по антибиотикам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●   Член экспертного совета по атеросклерозу РАМН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●   Председатель подсекции «Антибиотики» секции «Лекарственные средства, получаемые биотехнологическими методами» Экспертного совета по лекарственным средствам МЗ РФ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●   Член международного общества рационального применения антибиотиков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●   Член правления Всероссийского микробиологического общества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Ударник коммунистического труда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Награжден знаком «Отличнику здравоохранения»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Член группы народного контроля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Председатель библиотечного совета НИИНА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Ответственный за оборудование в НИИНА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Руководитель методологического семинара «Философские проблемы естествознания»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Председатель совета по работе с молодежью НИИНА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26073" y="241246"/>
            <a:ext cx="96537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Общественная работа Ю.В. Дудника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7286792"/>
      </p:ext>
    </p:extLst>
  </p:cSld>
  <p:clrMapOvr>
    <a:masterClrMapping/>
  </p:clrMapOvr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Начальная">
  <a:themeElements>
    <a:clrScheme name="Начальная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Начальная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Начальная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Оформление по умолчанию">
  <a:themeElements>
    <a:clrScheme name="Оформление по умолчанию 4">
      <a:dk1>
        <a:srgbClr val="000000"/>
      </a:dk1>
      <a:lt1>
        <a:srgbClr val="DEF6F1"/>
      </a:lt1>
      <a:dk2>
        <a:srgbClr val="000000"/>
      </a:dk2>
      <a:lt2>
        <a:srgbClr val="969696"/>
      </a:lt2>
      <a:accent1>
        <a:srgbClr val="FFFFFF"/>
      </a:accent1>
      <a:accent2>
        <a:srgbClr val="8DC6FF"/>
      </a:accent2>
      <a:accent3>
        <a:srgbClr val="ECFAF7"/>
      </a:accent3>
      <a:accent4>
        <a:srgbClr val="000000"/>
      </a:accent4>
      <a:accent5>
        <a:srgbClr val="FFFFFF"/>
      </a:accent5>
      <a:accent6>
        <a:srgbClr val="7FB3E7"/>
      </a:accent6>
      <a:hlink>
        <a:srgbClr val="0066CC"/>
      </a:hlink>
      <a:folHlink>
        <a:srgbClr val="00A8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altLang="ru-RU" sz="4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altLang="ru-RU" sz="4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1291</TotalTime>
  <Words>1471</Words>
  <Application>Microsoft Office PowerPoint</Application>
  <PresentationFormat>Произвольный</PresentationFormat>
  <Paragraphs>138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4</vt:i4>
      </vt:variant>
      <vt:variant>
        <vt:lpstr>Заголовки слайдов</vt:lpstr>
      </vt:variant>
      <vt:variant>
        <vt:i4>23</vt:i4>
      </vt:variant>
    </vt:vector>
  </HeadingPairs>
  <TitlesOfParts>
    <vt:vector size="27" baseType="lpstr">
      <vt:lpstr>Тема Office</vt:lpstr>
      <vt:lpstr>Оформление по умолчанию</vt:lpstr>
      <vt:lpstr>Начальная</vt:lpstr>
      <vt:lpstr>1_Оформление по умолчанию</vt:lpstr>
      <vt:lpstr>Презентация PowerPoint</vt:lpstr>
      <vt:lpstr>Юрий Васильевич Дудник. Основные даты жизни</vt:lpstr>
      <vt:lpstr>Презентация PowerPoint</vt:lpstr>
      <vt:lpstr>Презентация PowerPoint</vt:lpstr>
      <vt:lpstr>Презентация PowerPoint</vt:lpstr>
      <vt:lpstr> Гаузе Г.Ф., Дудник Ю.В. Противоопухолевые антибиотики. М., Медицина, сер. Фундаментальные науки – медицине. 1987, 174 с.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Химическая характеристика антибиотиков базидиомицетов</vt:lpstr>
      <vt:lpstr>Научно-исследовательский институт по изысканию новых антибиотиков имени Г.Ф.Гаузе РАМН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User--772</cp:lastModifiedBy>
  <cp:revision>91</cp:revision>
  <cp:lastPrinted>2019-11-13T19:00:23Z</cp:lastPrinted>
  <dcterms:created xsi:type="dcterms:W3CDTF">2019-11-13T12:50:33Z</dcterms:created>
  <dcterms:modified xsi:type="dcterms:W3CDTF">2019-11-27T13:31:53Z</dcterms:modified>
</cp:coreProperties>
</file>