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9" r:id="rId7"/>
    <p:sldId id="263" r:id="rId8"/>
    <p:sldId id="261" r:id="rId9"/>
    <p:sldId id="262" r:id="rId10"/>
    <p:sldId id="274" r:id="rId11"/>
    <p:sldId id="278" r:id="rId12"/>
    <p:sldId id="275" r:id="rId13"/>
    <p:sldId id="277" r:id="rId14"/>
    <p:sldId id="276" r:id="rId15"/>
    <p:sldId id="264" r:id="rId16"/>
    <p:sldId id="265" r:id="rId17"/>
    <p:sldId id="273" r:id="rId18"/>
    <p:sldId id="272" r:id="rId19"/>
    <p:sldId id="271" r:id="rId20"/>
    <p:sldId id="267" r:id="rId21"/>
    <p:sldId id="270" r:id="rId22"/>
    <p:sldId id="279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 autoAdjust="0"/>
    <p:restoredTop sz="94621" autoAdjust="0"/>
  </p:normalViewPr>
  <p:slideViewPr>
    <p:cSldViewPr>
      <p:cViewPr>
        <p:scale>
          <a:sx n="100" d="100"/>
          <a:sy n="100" d="100"/>
        </p:scale>
        <p:origin x="-3768" y="-12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1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28DD85-A57B-4677-B01F-C954FBE75B94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096D59-F142-44BE-A86F-1EF3F0814F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3357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96D59-F142-44BE-A86F-1EF3F0814FB2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2893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916A8-8B82-4286-8738-1FEAEF51BF71}" type="datetime1">
              <a:rPr lang="ru-RU" smtClean="0"/>
              <a:t>27.11.2019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2A290-54D1-4DCB-96F8-8F46C62907E1}" type="datetime1">
              <a:rPr lang="ru-RU" smtClean="0"/>
              <a:t>27.11.2019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FC5F8-1FE7-4B8E-96DF-B9AED5802506}" type="datetime1">
              <a:rPr lang="ru-RU" smtClean="0"/>
              <a:t>27.11.2019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D5CFC-02DF-4410-B368-494CE30AF74A}" type="datetime1">
              <a:rPr lang="ru-RU" smtClean="0"/>
              <a:t>27.11.2019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F75C9-3062-4E18-83D4-CCA690D0F0B8}" type="datetime1">
              <a:rPr lang="ru-RU" smtClean="0"/>
              <a:t>27.11.2019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5E9DB-7A48-4E0E-B16A-F60AD1BC4B75}" type="datetime1">
              <a:rPr lang="ru-RU" smtClean="0"/>
              <a:t>27.11.2019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6DEE7-9CA7-46C4-86FE-3D1C0860F62B}" type="datetime1">
              <a:rPr lang="ru-RU" smtClean="0"/>
              <a:t>27.11.2019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18C02-C66E-48F6-9AF4-D72AF26ED8F8}" type="datetime1">
              <a:rPr lang="ru-RU" smtClean="0"/>
              <a:t>27.11.2019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E14AE-005C-49D5-B8EE-BC41B7A255A6}" type="datetime1">
              <a:rPr lang="ru-RU" smtClean="0"/>
              <a:t>27.11.2019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3832A-1E31-406E-BF59-00812326B416}" type="datetime1">
              <a:rPr lang="ru-RU" smtClean="0"/>
              <a:t>27.11.2019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F79AC-673C-4700-8E70-C47099F97B8A}" type="datetime1">
              <a:rPr lang="ru-RU" smtClean="0"/>
              <a:t>27.11.2019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28CE76-3C5B-4138-A327-9CA1F26D0494}" type="datetime1">
              <a:rPr lang="ru-RU" smtClean="0"/>
              <a:t>27.11.2019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24" y="1763421"/>
            <a:ext cx="4096660" cy="3072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455684" y="1052736"/>
            <a:ext cx="4692904" cy="5447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ru-RU" altLang="ru-RU" sz="2400" dirty="0">
                <a:latin typeface="Times New Roman" pitchFamily="18" charset="0"/>
                <a:cs typeface="Times New Roman" pitchFamily="18" charset="0"/>
              </a:rPr>
              <a:t>ФГБНУ «НИИ по изысканию новых антибиотиков </a:t>
            </a: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имени </a:t>
            </a:r>
            <a:r>
              <a:rPr lang="ru-RU" altLang="ru-RU" sz="2400" dirty="0" err="1" smtClean="0">
                <a:latin typeface="Times New Roman" pitchFamily="18" charset="0"/>
                <a:cs typeface="Times New Roman" pitchFamily="18" charset="0"/>
              </a:rPr>
              <a:t>Г.Ф.Гаузе</a:t>
            </a:r>
            <a:r>
              <a:rPr lang="ru-RU" altLang="ru-RU" sz="2400" dirty="0"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 algn="ctr" eaLnBrk="1" hangingPunct="1"/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100-летию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Т.П.Преображенской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Биографический очерк.</a:t>
            </a:r>
            <a:r>
              <a:rPr lang="ru-RU" altLang="ru-RU" sz="28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 eaLnBrk="1" hangingPunct="1"/>
            <a:endParaRPr lang="ru-RU" alt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altLang="ru-RU" sz="2400" dirty="0" err="1">
                <a:latin typeface="Times New Roman" pitchFamily="18" charset="0"/>
                <a:cs typeface="Times New Roman" pitchFamily="18" charset="0"/>
              </a:rPr>
              <a:t>И.А.Маланичева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altLang="ru-RU" sz="24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 eaLnBrk="1" hangingPunct="1"/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2019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780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99992" y="347885"/>
            <a:ext cx="4644008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1983 с учётом анализа нового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эксперимен-тального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материала, обработанного с 1957 года,  был выпущен «Определитель актиномицетов», который даже сейчас является настольной книгой у всех, кто работает с актиномицетами. </a:t>
            </a:r>
          </a:p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Татьяны Павловны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неоднократно отмечалась дипломами 1 степени и медалями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ВДНХ всех достоинств. </a:t>
            </a:r>
          </a:p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Татьяна Павловны 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имеет 15 авторских свидетельств на промышленные культуры продуцентов антибиотиков (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мономицин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каномицин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линкомицин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гелиомицин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колимицин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др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.),она 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 5 монографий и 160 научных публикаций.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орденом «Знак Почёта».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Лаборатория Татьяны Павловны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была центром стажировки специалистов из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многих союзных республик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соцстран – Польши, Венгрии, Германии, Болгарии, Монголии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Маланичева Ирина\Documents\hdd2_195Gb\ФОТОАРХИВ\Т.П.Преображенская\ТП сканы 2\Работа\отобранные\192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9" y="347885"/>
            <a:ext cx="4429993" cy="2674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Маланичева Ирина\Documents\hdd2_195Gb\ФОТОАРХИВ\Т.П.Преображенская\ТП сканы 2\Работа\отобранные\Preobrazhenskaya_Terekhov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31" y="3090743"/>
            <a:ext cx="4372306" cy="3276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z="2800" smtClean="0"/>
              <a:t>10</a:t>
            </a:fld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701773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Маланичева Ирина\Documents\hdd2_195Gb\ФОТОАРХИВ\Т.П.Преображенская\DSCN47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21702" y="484046"/>
            <a:ext cx="3050591" cy="228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Маланичева Ирина\Documents\hdd2_195Gb\ФОТОАРХИВ\Т.П.Преображенская\DSCN47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05316" y="3753819"/>
            <a:ext cx="3301238" cy="247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Маланичева Ирина\Documents\hdd2_195Gb\ФОТОАРХИВ\Архив\24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921" y="3283411"/>
            <a:ext cx="2553415" cy="3284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3402" y="4725144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1957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07904" y="1304980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1970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44666" y="4774656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1983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C:\Users\Маланичева Ирина\Documents\hdd2_195Gb\ФОТОАРХИВ\Т.П.Преображенская\DSCN477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922" y="292946"/>
            <a:ext cx="3560128" cy="2670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z="3200" smtClean="0"/>
              <a:t>11</a:t>
            </a:fld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849633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188640"/>
            <a:ext cx="74168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Научно-организационная деятельность.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Татьяна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Павловна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избиралась председателем Московского отделения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Всесоюзного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Микробиологичес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кого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общества, была членом редколлегии журнала «Антибиотики», председателем комиссии по антибиотикам при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Фармкомитете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Минздрава СССР, членом Учёных советов.</a:t>
            </a:r>
          </a:p>
          <a:p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Она всегда </a:t>
            </a: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была в центре общественной жизни Института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председателем профкома,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парткоме, в редакции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институтской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газеты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т.д. и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Т.П.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Маланичева Ирина\Documents\hdd2_195Gb\ФОТОАРХИВ\Т.П.Преображенская\ТП сканы 2\Работа\отобранные\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1" t="4038"/>
          <a:stretch/>
        </p:blipFill>
        <p:spPr bwMode="auto">
          <a:xfrm>
            <a:off x="539552" y="2491740"/>
            <a:ext cx="4894461" cy="3232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Маланичева Ирина\Documents\hdd2_195Gb\ФОТОАРХИВ\Т.П.Преображенская\ТП сканы 2\Работа\отобранные\34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9" t="4945" r="5386" b="7266"/>
          <a:stretch/>
        </p:blipFill>
        <p:spPr bwMode="auto">
          <a:xfrm>
            <a:off x="5189934" y="4108076"/>
            <a:ext cx="3790950" cy="259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z="3200" smtClean="0"/>
              <a:t>12</a:t>
            </a:fld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78607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Маланичева Ирина\Documents\hdd2_195Gb\ФОТОАРХИВ\Т.П.Преображенская\ТП сканы 2\Работа\отобранные\19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180" y="260648"/>
            <a:ext cx="3634680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5805264"/>
            <a:ext cx="8928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директора Института по изысканию новых антибиотиков Российской академии медицинских наук профессор Татьяна Павловна Преображенская  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z="2800" smtClean="0"/>
              <a:t>13</a:t>
            </a:fld>
            <a:endParaRPr lang="ru-RU" sz="2800"/>
          </a:p>
        </p:txBody>
      </p:sp>
    </p:spTree>
    <p:extLst>
      <p:ext uri="{BB962C8B-B14F-4D97-AF65-F5344CB8AC3E}">
        <p14:creationId xmlns:p14="http://schemas.microsoft.com/office/powerpoint/2010/main" val="304204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Маланичева Ирина\Documents\hdd2_195Gb\ФОТОАРХИВ\Т.П.Преображенская\ТП сканы 2\Работа\В колхозе\12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61282"/>
            <a:ext cx="3431814" cy="322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70522" y="138116"/>
            <a:ext cx="39974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Рабочие моменты</a:t>
            </a:r>
          </a:p>
        </p:txBody>
      </p:sp>
      <p:pic>
        <p:nvPicPr>
          <p:cNvPr id="5123" name="Picture 3" descr="C:\Users\Маланичева Ирина\Documents\hdd2_195Gb\ФОТОАРХИВ\Т.П.Преображенская\ТП сканы 2\Работа\отобранные\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234" y="4329881"/>
            <a:ext cx="3268663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Маланичева Ирина\Documents\hdd2_195Gb\ФОТОАРХИВ\Т.П.Преображенская\ТП сканы 2\Работа\отобранные\12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42" y="3924302"/>
            <a:ext cx="3697715" cy="2653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Маланичева Ирина\Documents\hdd2_195Gb\ФОТОАРХИВ\Т.П.Преображенская\ТП сканы 2\Работа\отобранные\3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" t="2878" r="1520"/>
          <a:stretch/>
        </p:blipFill>
        <p:spPr bwMode="auto">
          <a:xfrm>
            <a:off x="639098" y="870620"/>
            <a:ext cx="4616550" cy="294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z="2800" smtClean="0"/>
              <a:t>14</a:t>
            </a:fld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259132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245839"/>
            <a:ext cx="56029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Конференции, встречи, контакты…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:\Users\Маланичева Ирина\Documents\hdd2_195Gb\ФОТОАРХИВ\Т.П.Преображенская\ТП сканы 2\Поездки\Мексика 197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63"/>
          <a:stretch/>
        </p:blipFill>
        <p:spPr bwMode="auto">
          <a:xfrm>
            <a:off x="251520" y="722475"/>
            <a:ext cx="5401187" cy="2827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Маланичева Ирина\Documents\hdd2_195Gb\ФОТОАРХИВ\Т.П.Преображенская\ТП сканы 2\Поездки\Варшава, 19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728" y="3957315"/>
            <a:ext cx="4010025" cy="276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Маланичева Ирина\Documents\hdd2_195Gb\ФОТОАРХИВ\Т.П.Преображенская\ТП сканы 2\Поездки\196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75" y="3627929"/>
            <a:ext cx="3244752" cy="3101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Маланичева Ирина\Documents\hdd2_195Gb\ФОТОАРХИВ\Т.П.Преображенская\ТП сканы 2\Поездки\Монреаль 1962 Конгресс по микробиологии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06"/>
          <a:stretch/>
        </p:blipFill>
        <p:spPr bwMode="auto">
          <a:xfrm>
            <a:off x="6017729" y="332656"/>
            <a:ext cx="2452024" cy="3489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804248" y="6345510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z="2800" smtClean="0"/>
              <a:t>15</a:t>
            </a:fld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64818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Маланичева Ирина\Documents\hdd2_195Gb\ФОТОАРХИВ\Т.П.Преображенская\ТП сканы 2\Поездки\Англия 1962, Кембридж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68" y="255315"/>
            <a:ext cx="4152900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Маланичева Ирина\Documents\hdd2_195Gb\ФОТОАРХИВ\Т.П.Преображенская\ТП сканы 2\Поездки\3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098" y="3350070"/>
            <a:ext cx="4705350" cy="326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Маланичева Ирина\Documents\hdd2_195Gb\ФОТОАРХИВ\Т.П.Преображенская\ТП сканы 2\Поездки\1968 У Бранденбургских ворот в Берлине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68" y="3474690"/>
            <a:ext cx="4152900" cy="301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Маланичева Ирина\Documents\hdd2_195Gb\ФОТОАРХИВ\Т.П.Преображенская\ТП сканы 2\Приглашения\125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486" y="188640"/>
            <a:ext cx="4335463" cy="284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700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:\ветераны ВОВ\П\Преображенская (Лебедева) Т.П\замужество\img10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405" y="639852"/>
            <a:ext cx="6079213" cy="45173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67544" y="116632"/>
            <a:ext cx="842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Частная жизнь Татьяны Павловны Преображенской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3930" y="5177359"/>
            <a:ext cx="75278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августа 1945 г.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Татьяна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Лебедева вышла замуж за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Владимира Сергеевича Преображенского,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выпускника Географического факультета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МГУ. Они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были знакомы еще до войны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спортивной жизни в Университете.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Оба воевали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разных фронтах, переписывались, все время искали друг друга и поженились во Львове, возвращаясь с фронта.  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z="3200" smtClean="0"/>
              <a:t>17</a:t>
            </a:fld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79902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Маланичева Ирина\Documents\hdd2_195Gb\ФОТОАРХИВ\Т.П.Преображенская\DSCN46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04663"/>
            <a:ext cx="6408160" cy="4806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Маланичева Ирина\Documents\hdd2_195Gb\ФОТОАРХИВ\Т.П.Преображенская\DSCN46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606224"/>
            <a:ext cx="5328592" cy="3996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z="3200" smtClean="0"/>
              <a:t>18</a:t>
            </a:fld>
            <a:endParaRPr lang="ru-RU" sz="3200"/>
          </a:p>
        </p:txBody>
      </p:sp>
    </p:spTree>
    <p:extLst>
      <p:ext uri="{BB962C8B-B14F-4D97-AF65-F5344CB8AC3E}">
        <p14:creationId xmlns:p14="http://schemas.microsoft.com/office/powerpoint/2010/main" val="184860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Маланичева Ирина\Documents\hdd2_195Gb\ФОТОАРХИВ\Т.П.Преображенская\ТП сканы 2\семья\119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38" t="32361" b="14719"/>
          <a:stretch/>
        </p:blipFill>
        <p:spPr bwMode="auto">
          <a:xfrm>
            <a:off x="467544" y="1340768"/>
            <a:ext cx="3713584" cy="282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Маланичева Ирина\Documents\hdd2_195Gb\ФОТОАРХИВ\Т.П.Преображенская\ТП сканы 2\семья\С внуком Сашей на даче 19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221088"/>
            <a:ext cx="3640187" cy="248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Маланичева Ирина\Documents\hdd2_195Gb\ФОТОАРХИВ\Т.П.Преображенская\ТП сканы 2\семья\с правнуком Костей на даче 20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340768"/>
            <a:ext cx="3096344" cy="4695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7584" y="188640"/>
            <a:ext cx="763284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Семья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Мой вклад в семью – вырастила дочь и внука. Оба  научные  работники.»  (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фрагмент анкеты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z="3200" smtClean="0"/>
              <a:t>19</a:t>
            </a:fld>
            <a:endParaRPr lang="ru-RU" sz="3200"/>
          </a:p>
        </p:txBody>
      </p:sp>
    </p:spTree>
    <p:extLst>
      <p:ext uri="{BB962C8B-B14F-4D97-AF65-F5344CB8AC3E}">
        <p14:creationId xmlns:p14="http://schemas.microsoft.com/office/powerpoint/2010/main" val="28847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ÐÑÐµÐ¾Ð±ÑÐ°Ð¶ÐµÐ½ÑÐºÐ°Ñ (ÐÐµÐ±ÐµÐ´ÐµÐ²Ð°) Ð¢Ð°ÑÑÑÐ½Ð° ÐÐ°Ð²Ð»Ð¾Ð²Ð½Ð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8536" y="260648"/>
            <a:ext cx="4393704" cy="550184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483768" y="5849316"/>
            <a:ext cx="5976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19.10.1919 – 24.4.2011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z="3200" smtClean="0"/>
              <a:t>2</a:t>
            </a:fld>
            <a:endParaRPr lang="ru-RU" sz="3200"/>
          </a:p>
        </p:txBody>
      </p:sp>
    </p:spTree>
    <p:extLst>
      <p:ext uri="{BB962C8B-B14F-4D97-AF65-F5344CB8AC3E}">
        <p14:creationId xmlns:p14="http://schemas.microsoft.com/office/powerpoint/2010/main" val="397352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Маланичева Ирина\Documents\hdd2_195Gb\ФОТОАРХИВ\Архив\240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6004"/>
            <a:ext cx="3444875" cy="511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23928" y="1124744"/>
            <a:ext cx="522007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Татьяна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авловна –  герой войны и труда, талантливый учёный, внесший огромный вклад в создание отечественных антибиотиков,  в науку об антибиотиках,  в подготовку научных кадров, создатель школы отечественных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таксономистов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Добрый и отзывчивый человек, которого помнят, уважают и любят до сих пор.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z="2800" smtClean="0"/>
              <a:t>20</a:t>
            </a:fld>
            <a:endParaRPr lang="ru-RU" sz="2800"/>
          </a:p>
        </p:txBody>
      </p:sp>
    </p:spTree>
    <p:extLst>
      <p:ext uri="{BB962C8B-B14F-4D97-AF65-F5344CB8AC3E}">
        <p14:creationId xmlns:p14="http://schemas.microsoft.com/office/powerpoint/2010/main" val="2159261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Маланичева Ирина\Documents\hdd2_195Gb\ФОТОАРХИВ\Т.П.Преображенская\Троекуровское кладбище\DSCN45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83741" y="1411983"/>
            <a:ext cx="5378106" cy="4034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z="2800" smtClean="0"/>
              <a:t>21</a:t>
            </a:fld>
            <a:endParaRPr lang="ru-RU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2699792" y="116632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«А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дальше - тишина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49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Маланичева Ирина\Pictures\site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363874"/>
            <a:ext cx="4915868" cy="340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Маланичева Ирина\Pictures\site-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790452"/>
            <a:ext cx="6020217" cy="2746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30536" y="932568"/>
            <a:ext cx="66542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http://vov.bio.msu.ru/dict/view.php?ID=414</a:t>
            </a:r>
            <a:endParaRPr lang="ru-RU" sz="2800" dirty="0">
              <a:solidFill>
                <a:schemeClr val="accent1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z="2800" smtClean="0"/>
              <a:t>22</a:t>
            </a:fld>
            <a:endParaRPr lang="ru-RU" sz="2800"/>
          </a:p>
        </p:txBody>
      </p:sp>
      <p:sp>
        <p:nvSpPr>
          <p:cNvPr id="2" name="TextBox 1"/>
          <p:cNvSpPr txBox="1"/>
          <p:nvPr/>
        </p:nvSpPr>
        <p:spPr>
          <a:xfrm>
            <a:off x="110282" y="116632"/>
            <a:ext cx="89289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Память о Татьяне Павловне Преображенской чтят на родной кафедре микологии и альгологии биологического факультета Московского государственного университета имени М.В. Ломоносова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30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687290" y="188640"/>
            <a:ext cx="525244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Детство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Татьяна Павловна родилась в 1919 г. в Киеве в семье Ольги Ивановны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Миновой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Павла Ивановича Лебедева. У неё был младший брат Володя. Ольга Ивановна умерла, когда Татьяне было 11 лет, и ей пришлось взять на себя все заботы об отце и брате.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1934 году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семья переехала в Подмосковье, школу она закончила 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Щёлково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1937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Маланичева Ирина\Documents\hdd2_195Gb\ФОТОАРХИВ\Т.П.Преображенская\ТП сканы 2\школьные годы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965632"/>
            <a:ext cx="5807892" cy="376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Маланичева Ирина\Documents\hdd2_195Gb\ФОТОАРХИВ\Т.П.Преображенская\ТП сканы 2\семья\Семья Лебед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62653"/>
            <a:ext cx="2459359" cy="367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Маланичева Ирина\Documents\hdd2_195Gb\ФОТОАРХИВ\Т.П.Преображенская\ТП сканы 2\семья\Семья Лебед-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1"/>
          <a:stretch/>
        </p:blipFill>
        <p:spPr bwMode="auto">
          <a:xfrm>
            <a:off x="228925" y="3257550"/>
            <a:ext cx="2437331" cy="348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3876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8474" y="3186653"/>
            <a:ext cx="483100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том же 1937 году Татьяна поступила на Биологический факультет МГУ, где  к началу войны окончила 4 курса кафедры низших растений. Война застала её на практике на Украине. По возвращении в Москву, она была  направлена на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рытьё противотанковых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рвов 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постройку заграждений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 Можайском. Затем стала бойцом МПВО МГУ, одновременно помогала в лечении раненых в госпитале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Награждена медалью «За оборону Москвы».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эвакуацию с Университетом не уехала. 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19" descr="D:\ВЕРА\Кафедральное досье\Сотрудники и выпускники\Курсанов-выпускники\Foto\1940\Выпуск 1946 НР.jpg"/>
          <p:cNvPicPr>
            <a:picLocks noChangeAspect="1" noChangeArrowheads="1"/>
          </p:cNvPicPr>
          <p:nvPr/>
        </p:nvPicPr>
        <p:blipFill>
          <a:blip r:embed="rId2" cstate="print"/>
          <a:srcRect l="1667" t="2495" b="2714"/>
          <a:stretch>
            <a:fillRect/>
          </a:stretch>
        </p:blipFill>
        <p:spPr bwMode="auto">
          <a:xfrm>
            <a:off x="189806" y="153758"/>
            <a:ext cx="4349716" cy="273630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478238" y="1199346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Студенческие годы и начало Великой отечественной войны.</a:t>
            </a:r>
          </a:p>
        </p:txBody>
      </p:sp>
      <p:pic>
        <p:nvPicPr>
          <p:cNvPr id="2050" name="Picture 2" descr="C:\Users\Маланичева Ирина\Documents\hdd2_195Gb\ФОТОАРХИВ\Т.П.Преображенская\ТП сканы 2\студенческие годы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054" y="3696324"/>
            <a:ext cx="4001624" cy="266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z="2400" smtClean="0"/>
              <a:t>4</a:t>
            </a:fld>
            <a:endParaRPr lang="ru-RU" sz="2400"/>
          </a:p>
        </p:txBody>
      </p:sp>
    </p:spTree>
    <p:extLst>
      <p:ext uri="{BB962C8B-B14F-4D97-AF65-F5344CB8AC3E}">
        <p14:creationId xmlns:p14="http://schemas.microsoft.com/office/powerpoint/2010/main" val="2313764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27584" y="332656"/>
            <a:ext cx="748883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1942 году окончила курсы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медсестер в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Тимирязевке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добровольно вступила в ряды Красной Армии. Как рядовой боец-медсестра была отправлена с эшелоном под Сталинград.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дороге эшелон разбомбило, оставшихся в живых распределили по частям Воронежского фронта.  Татьяна попала 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передвижной госпиталь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60-й Армии, в составе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которого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прошла по дорогам войны до Праги, принимала участие в боях на Курской дуге, Приднепровском плацдарме, в освобождении Киева, Львова, Кракова. Участвовала в работе международной комиссии по расследованию злодеяний фашистов при освобождении лагеря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Освенцим.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13" descr="http://vov.bio.msu.ru/res/DICTIONARY_PAGE414/406.jpg"/>
          <p:cNvPicPr>
            <a:picLocks noChangeAspect="1" noChangeArrowheads="1"/>
          </p:cNvPicPr>
          <p:nvPr/>
        </p:nvPicPr>
        <p:blipFill>
          <a:blip r:embed="rId2" cstate="print"/>
          <a:srcRect l="14032" r="7026" b="15477"/>
          <a:stretch>
            <a:fillRect/>
          </a:stretch>
        </p:blipFill>
        <p:spPr bwMode="auto">
          <a:xfrm>
            <a:off x="755576" y="2882586"/>
            <a:ext cx="2136280" cy="3070804"/>
          </a:xfrm>
          <a:prstGeom prst="rect">
            <a:avLst/>
          </a:prstGeom>
          <a:noFill/>
        </p:spPr>
      </p:pic>
      <p:pic>
        <p:nvPicPr>
          <p:cNvPr id="6" name="Picture 15" descr="http://vov.bio.msu.ru/res/DICTIONARY_PAGE414/408.pre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2917979"/>
            <a:ext cx="2123989" cy="3096344"/>
          </a:xfrm>
          <a:prstGeom prst="rect">
            <a:avLst/>
          </a:prstGeom>
          <a:noFill/>
        </p:spPr>
      </p:pic>
      <p:sp>
        <p:nvSpPr>
          <p:cNvPr id="7" name="TextBox 34"/>
          <p:cNvSpPr txBox="1"/>
          <p:nvPr/>
        </p:nvSpPr>
        <p:spPr>
          <a:xfrm>
            <a:off x="4864058" y="5936510"/>
            <a:ext cx="5756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4197005" rtl="0" eaLnBrk="1" latinLnBrk="0" hangingPunct="1">
              <a:defRPr sz="8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98502" algn="l" defTabSz="4197005" rtl="0" eaLnBrk="1" latinLnBrk="0" hangingPunct="1">
              <a:defRPr sz="8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97005" algn="l" defTabSz="4197005" rtl="0" eaLnBrk="1" latinLnBrk="0" hangingPunct="1">
              <a:defRPr sz="8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95507" algn="l" defTabSz="4197005" rtl="0" eaLnBrk="1" latinLnBrk="0" hangingPunct="1">
              <a:defRPr sz="8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394009" algn="l" defTabSz="4197005" rtl="0" eaLnBrk="1" latinLnBrk="0" hangingPunct="1">
              <a:defRPr sz="8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492511" algn="l" defTabSz="4197005" rtl="0" eaLnBrk="1" latinLnBrk="0" hangingPunct="1">
              <a:defRPr sz="8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591014" algn="l" defTabSz="4197005" rtl="0" eaLnBrk="1" latinLnBrk="0" hangingPunct="1">
              <a:defRPr sz="8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689516" algn="l" defTabSz="4197005" rtl="0" eaLnBrk="1" latinLnBrk="0" hangingPunct="1">
              <a:defRPr sz="8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788018" algn="l" defTabSz="4197005" rtl="0" eaLnBrk="1" latinLnBrk="0" hangingPunct="1">
              <a:defRPr sz="8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1945 г.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36"/>
          <p:cNvSpPr txBox="1"/>
          <p:nvPr/>
        </p:nvSpPr>
        <p:spPr>
          <a:xfrm>
            <a:off x="-1037007" y="5936510"/>
            <a:ext cx="5681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4197005" rtl="0" eaLnBrk="1" latinLnBrk="0" hangingPunct="1">
              <a:defRPr sz="8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98502" algn="l" defTabSz="4197005" rtl="0" eaLnBrk="1" latinLnBrk="0" hangingPunct="1">
              <a:defRPr sz="8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97005" algn="l" defTabSz="4197005" rtl="0" eaLnBrk="1" latinLnBrk="0" hangingPunct="1">
              <a:defRPr sz="8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95507" algn="l" defTabSz="4197005" rtl="0" eaLnBrk="1" latinLnBrk="0" hangingPunct="1">
              <a:defRPr sz="8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394009" algn="l" defTabSz="4197005" rtl="0" eaLnBrk="1" latinLnBrk="0" hangingPunct="1">
              <a:defRPr sz="8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492511" algn="l" defTabSz="4197005" rtl="0" eaLnBrk="1" latinLnBrk="0" hangingPunct="1">
              <a:defRPr sz="8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591014" algn="l" defTabSz="4197005" rtl="0" eaLnBrk="1" latinLnBrk="0" hangingPunct="1">
              <a:defRPr sz="8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689516" algn="l" defTabSz="4197005" rtl="0" eaLnBrk="1" latinLnBrk="0" hangingPunct="1">
              <a:defRPr sz="8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788018" algn="l" defTabSz="4197005" rtl="0" eaLnBrk="1" latinLnBrk="0" hangingPunct="1">
              <a:defRPr sz="8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1942 г.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03848" y="2917980"/>
            <a:ext cx="288032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фронте в 1944 году вступила в партию.</a:t>
            </a: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участие в военных действиях и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самоот-верженный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труд медсестры Татьяна Лебедева была  награждена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орденами Отечественной войны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степени, Красной Звезды,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13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медалями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z="2400" smtClean="0"/>
              <a:t>5</a:t>
            </a:fld>
            <a:endParaRPr lang="ru-RU" sz="2400"/>
          </a:p>
        </p:txBody>
      </p:sp>
    </p:spTree>
    <p:extLst>
      <p:ext uri="{BB962C8B-B14F-4D97-AF65-F5344CB8AC3E}">
        <p14:creationId xmlns:p14="http://schemas.microsoft.com/office/powerpoint/2010/main" val="1526734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06829"/>
            <a:ext cx="3197476" cy="3647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11502" y="229665"/>
            <a:ext cx="35429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Военный дневник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602" y="1484784"/>
            <a:ext cx="3204759" cy="3671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132856"/>
            <a:ext cx="3540465" cy="395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2330" y="5371888"/>
            <a:ext cx="50077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декабря 1941 г. по март 1945 г.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Татьяна 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Лебедева вела дневник, который сохранился до наших дней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z="2400" smtClean="0"/>
              <a:t>6</a:t>
            </a:fld>
            <a:endParaRPr lang="ru-RU" sz="2400"/>
          </a:p>
        </p:txBody>
      </p:sp>
    </p:spTree>
    <p:extLst>
      <p:ext uri="{BB962C8B-B14F-4D97-AF65-F5344CB8AC3E}">
        <p14:creationId xmlns:p14="http://schemas.microsoft.com/office/powerpoint/2010/main" val="2578136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31840" y="116633"/>
            <a:ext cx="57606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Возвращение к мирной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жизни,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начало работы у Г.Ф.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Гаузе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Маланичева Ирина\Documents\hdd2_195Gb\ФОТОАРХИВ\Т.П.Преображенская\DSCN4778-mo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05" y="260648"/>
            <a:ext cx="2512556" cy="285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Маланичева Ирина\Documents\hdd2_195Gb\ЮДИНЦЕВ\Юдинцев-иллюстрации\Никольская  улица дом 7-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054" y="2418516"/>
            <a:ext cx="2996812" cy="285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Маланичева Ирина\Documents\hdd2_195Gb\фото\ИНА РАМН\Фото здания Института\2 Гб 10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845311"/>
            <a:ext cx="3791794" cy="2843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0547" y="3114238"/>
            <a:ext cx="252027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Тропический  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инсти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-тут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Наркомздрава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СССР (Погодинская, 10)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(1946 – 1948)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9592" y="5267181"/>
            <a:ext cx="38164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Лаборатория антибиотиков при АМН СССР (Никольская, 7 – 9)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(1948 – 1953)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47409" y="2418516"/>
            <a:ext cx="35890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НИИ по изысканию новых антибиотиков АМН СССР (Б.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Пироговская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11)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(1953 – 1990)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07804" y="1070740"/>
            <a:ext cx="6336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Вернувшись после окончания войны на кафедру, в 1946 году успешно закончила ее и по распределению попала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сначала 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лабораторию, а затем в Институт 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Г.Ф.Гаузе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котором проработала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1990 года.</a:t>
            </a: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z="2400" smtClean="0"/>
              <a:t>7</a:t>
            </a:fld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840648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88641"/>
            <a:ext cx="4896544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Наука и научные труды.</a:t>
            </a:r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Татьяне Павловне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было поручено выделение из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почвы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микробов-антагонистов и отбор среди них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перспектив-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ных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продуцентов антибиотиков. И это стало делом всей её почти 50-летней жизни в науке.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1951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защита кандидатской диссертации по эколого-географическим закономерностям в распространении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актиномицетов-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антагонис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актиномицеты подчиняются закону географической зональности, установленному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В.В.Докучаевым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растений и животных. Этот вывод стал теоретическим обоснованием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поиска новых антибиотиков.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Силами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сотрудников, отечественных и зарубежных коллег была собрана обширная и уникальная коллекция почв со всего земного шара. Отобранные из этих почв активные культуры составили институтскую коллекцию продуцентов - ИНА. 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Маланичева Ирина\Documents\hdd2_195Gb\ФОТОАРХИВ\Т.П.Преображенская\ТП сканы 2\Работа\Коллекция почв\DSCN47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284984"/>
            <a:ext cx="345599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Маланичева Ирина\Documents\hdd2_195Gb\ФОТОАРХИВ\Т.П.Преображенская\ТП сканы 2\Работа\Коллекция почв\DSCN47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68605" y="919111"/>
            <a:ext cx="2274156" cy="170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Маланичева Ирина\Documents\hdd2_195Gb\ФОТОАРХИВ\Т.П.Преображенская\ТП сканы 2\Работа\Коллекция почв\DSCN479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14791" y="843632"/>
            <a:ext cx="2360414" cy="1770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z="2400" smtClean="0"/>
              <a:t>8</a:t>
            </a:fld>
            <a:endParaRPr lang="ru-RU" sz="2400"/>
          </a:p>
        </p:txBody>
      </p:sp>
    </p:spTree>
    <p:extLst>
      <p:ext uri="{BB962C8B-B14F-4D97-AF65-F5344CB8AC3E}">
        <p14:creationId xmlns:p14="http://schemas.microsoft.com/office/powerpoint/2010/main" val="101491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99864"/>
            <a:ext cx="4680520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Одновременно группа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Татьяны Павловны (с 1965г. - Лаборатория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изыскания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продуцентов)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занималась классификацией выделенных продуцентов.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результате ими была создана оригинальная система классификации, описанная в монографии 1957 года «Вопросы классификации актиномицетов-антагонистов», впоследствии переведённая и изданная на английском, немецком и китайском языках.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Затем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разработанная система классификации была верифицирована в ходе Международного эксперимента по описанию культур актиномицетов при активном участии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Татьяны Павловны. </a:t>
            </a:r>
          </a:p>
          <a:p>
            <a:endParaRPr lang="ru-RU" sz="16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1966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защита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докторской  диссертации и  получение профессорского звания. 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1966 года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Татьяна Павловна - член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Подкомитета по таксономии актиномицетов при Международной ассоциации микробиологических сообществ, с 1974 года – ответственный секретарь Подкомитета.</a:t>
            </a:r>
          </a:p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1961 года  (по 1990 год!) 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Татьяна Павловна 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была бессменным заместителем директора по научной 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работе.</a:t>
            </a: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Маланичева Ирина\Documents\hdd2_195Gb\ФОТОАРХИВ\Т.П.Преображенская\ТП сканы 2\Работа\отобранные\277.BMP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29" r="4941" b="9124"/>
          <a:stretch/>
        </p:blipFill>
        <p:spPr bwMode="auto">
          <a:xfrm>
            <a:off x="5292080" y="260648"/>
            <a:ext cx="3193923" cy="278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Маланичева Ирина\Documents\hdd2_195Gb\ФОТОАРХИВ\Т.П.Преображенская\ТП сканы 2\Работа\отобранные\1962 г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266" y="3568720"/>
            <a:ext cx="3825549" cy="292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z="3200" smtClean="0"/>
              <a:t>9</a:t>
            </a:fld>
            <a:endParaRPr lang="ru-RU" sz="3200"/>
          </a:p>
        </p:txBody>
      </p:sp>
    </p:spTree>
    <p:extLst>
      <p:ext uri="{BB962C8B-B14F-4D97-AF65-F5344CB8AC3E}">
        <p14:creationId xmlns:p14="http://schemas.microsoft.com/office/powerpoint/2010/main" val="1030139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1031</TotalTime>
  <Words>965</Words>
  <Application>Microsoft Office PowerPoint</Application>
  <PresentationFormat>Экран (4:3)</PresentationFormat>
  <Paragraphs>99</Paragraphs>
  <Slides>22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Маланичева Ирина</dc:creator>
  <cp:lastModifiedBy>User--772</cp:lastModifiedBy>
  <cp:revision>91</cp:revision>
  <dcterms:created xsi:type="dcterms:W3CDTF">2019-11-08T12:24:41Z</dcterms:created>
  <dcterms:modified xsi:type="dcterms:W3CDTF">2019-11-27T14:27:11Z</dcterms:modified>
</cp:coreProperties>
</file>